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media/image1.jpeg" ContentType="image/jpeg"/>
  <Override PartName="/ppt/media/image2.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50000"/>
      </a:lnSpc>
      <a:spcBef>
        <a:spcPts val="0"/>
      </a:spcBef>
      <a:spcAft>
        <a:spcPts val="0"/>
      </a:spcAft>
      <a:buClrTx/>
      <a:buSzTx/>
      <a:buFontTx/>
      <a:buNone/>
      <a:tabLst/>
      <a:defRPr b="1" baseline="0" cap="none" i="0" spc="0" strike="noStrike" sz="1800" u="none" kumimoji="0" normalizeH="0">
        <a:ln>
          <a:noFill/>
        </a:ln>
        <a:solidFill>
          <a:srgbClr val="000000"/>
        </a:solidFill>
        <a:effectLst/>
        <a:uFillTx/>
        <a:latin typeface="+mn-lt"/>
        <a:ea typeface="+mn-ea"/>
        <a:cs typeface="+mn-cs"/>
        <a:sym typeface="Bookman Old Style"/>
      </a:defRPr>
    </a:lvl1pPr>
    <a:lvl2pPr marL="0" marR="0" indent="457200" algn="l" defTabSz="914400" rtl="0" fontAlgn="auto" latinLnBrk="0" hangingPunct="0">
      <a:lnSpc>
        <a:spcPct val="150000"/>
      </a:lnSpc>
      <a:spcBef>
        <a:spcPts val="0"/>
      </a:spcBef>
      <a:spcAft>
        <a:spcPts val="0"/>
      </a:spcAft>
      <a:buClrTx/>
      <a:buSzTx/>
      <a:buFontTx/>
      <a:buNone/>
      <a:tabLst/>
      <a:defRPr b="1" baseline="0" cap="none" i="0" spc="0" strike="noStrike" sz="1800" u="none" kumimoji="0" normalizeH="0">
        <a:ln>
          <a:noFill/>
        </a:ln>
        <a:solidFill>
          <a:srgbClr val="000000"/>
        </a:solidFill>
        <a:effectLst/>
        <a:uFillTx/>
        <a:latin typeface="+mn-lt"/>
        <a:ea typeface="+mn-ea"/>
        <a:cs typeface="+mn-cs"/>
        <a:sym typeface="Bookman Old Style"/>
      </a:defRPr>
    </a:lvl2pPr>
    <a:lvl3pPr marL="0" marR="0" indent="914400" algn="l" defTabSz="914400" rtl="0" fontAlgn="auto" latinLnBrk="0" hangingPunct="0">
      <a:lnSpc>
        <a:spcPct val="150000"/>
      </a:lnSpc>
      <a:spcBef>
        <a:spcPts val="0"/>
      </a:spcBef>
      <a:spcAft>
        <a:spcPts val="0"/>
      </a:spcAft>
      <a:buClrTx/>
      <a:buSzTx/>
      <a:buFontTx/>
      <a:buNone/>
      <a:tabLst/>
      <a:defRPr b="1" baseline="0" cap="none" i="0" spc="0" strike="noStrike" sz="1800" u="none" kumimoji="0" normalizeH="0">
        <a:ln>
          <a:noFill/>
        </a:ln>
        <a:solidFill>
          <a:srgbClr val="000000"/>
        </a:solidFill>
        <a:effectLst/>
        <a:uFillTx/>
        <a:latin typeface="+mn-lt"/>
        <a:ea typeface="+mn-ea"/>
        <a:cs typeface="+mn-cs"/>
        <a:sym typeface="Bookman Old Style"/>
      </a:defRPr>
    </a:lvl3pPr>
    <a:lvl4pPr marL="0" marR="0" indent="1371600" algn="l" defTabSz="914400" rtl="0" fontAlgn="auto" latinLnBrk="0" hangingPunct="0">
      <a:lnSpc>
        <a:spcPct val="150000"/>
      </a:lnSpc>
      <a:spcBef>
        <a:spcPts val="0"/>
      </a:spcBef>
      <a:spcAft>
        <a:spcPts val="0"/>
      </a:spcAft>
      <a:buClrTx/>
      <a:buSzTx/>
      <a:buFontTx/>
      <a:buNone/>
      <a:tabLst/>
      <a:defRPr b="1" baseline="0" cap="none" i="0" spc="0" strike="noStrike" sz="1800" u="none" kumimoji="0" normalizeH="0">
        <a:ln>
          <a:noFill/>
        </a:ln>
        <a:solidFill>
          <a:srgbClr val="000000"/>
        </a:solidFill>
        <a:effectLst/>
        <a:uFillTx/>
        <a:latin typeface="+mn-lt"/>
        <a:ea typeface="+mn-ea"/>
        <a:cs typeface="+mn-cs"/>
        <a:sym typeface="Bookman Old Style"/>
      </a:defRPr>
    </a:lvl4pPr>
    <a:lvl5pPr marL="0" marR="0" indent="1828800" algn="l" defTabSz="914400" rtl="0" fontAlgn="auto" latinLnBrk="0" hangingPunct="0">
      <a:lnSpc>
        <a:spcPct val="150000"/>
      </a:lnSpc>
      <a:spcBef>
        <a:spcPts val="0"/>
      </a:spcBef>
      <a:spcAft>
        <a:spcPts val="0"/>
      </a:spcAft>
      <a:buClrTx/>
      <a:buSzTx/>
      <a:buFontTx/>
      <a:buNone/>
      <a:tabLst/>
      <a:defRPr b="1" baseline="0" cap="none" i="0" spc="0" strike="noStrike" sz="1800" u="none" kumimoji="0" normalizeH="0">
        <a:ln>
          <a:noFill/>
        </a:ln>
        <a:solidFill>
          <a:srgbClr val="000000"/>
        </a:solidFill>
        <a:effectLst/>
        <a:uFillTx/>
        <a:latin typeface="+mn-lt"/>
        <a:ea typeface="+mn-ea"/>
        <a:cs typeface="+mn-cs"/>
        <a:sym typeface="Bookman Old Style"/>
      </a:defRPr>
    </a:lvl5pPr>
    <a:lvl6pPr marL="0" marR="0" indent="2286000" algn="l" defTabSz="914400" rtl="0" fontAlgn="auto" latinLnBrk="0" hangingPunct="0">
      <a:lnSpc>
        <a:spcPct val="150000"/>
      </a:lnSpc>
      <a:spcBef>
        <a:spcPts val="0"/>
      </a:spcBef>
      <a:spcAft>
        <a:spcPts val="0"/>
      </a:spcAft>
      <a:buClrTx/>
      <a:buSzTx/>
      <a:buFontTx/>
      <a:buNone/>
      <a:tabLst/>
      <a:defRPr b="1" baseline="0" cap="none" i="0" spc="0" strike="noStrike" sz="1800" u="none" kumimoji="0" normalizeH="0">
        <a:ln>
          <a:noFill/>
        </a:ln>
        <a:solidFill>
          <a:srgbClr val="000000"/>
        </a:solidFill>
        <a:effectLst/>
        <a:uFillTx/>
        <a:latin typeface="+mn-lt"/>
        <a:ea typeface="+mn-ea"/>
        <a:cs typeface="+mn-cs"/>
        <a:sym typeface="Bookman Old Style"/>
      </a:defRPr>
    </a:lvl6pPr>
    <a:lvl7pPr marL="0" marR="0" indent="2743200" algn="l" defTabSz="914400" rtl="0" fontAlgn="auto" latinLnBrk="0" hangingPunct="0">
      <a:lnSpc>
        <a:spcPct val="150000"/>
      </a:lnSpc>
      <a:spcBef>
        <a:spcPts val="0"/>
      </a:spcBef>
      <a:spcAft>
        <a:spcPts val="0"/>
      </a:spcAft>
      <a:buClrTx/>
      <a:buSzTx/>
      <a:buFontTx/>
      <a:buNone/>
      <a:tabLst/>
      <a:defRPr b="1" baseline="0" cap="none" i="0" spc="0" strike="noStrike" sz="1800" u="none" kumimoji="0" normalizeH="0">
        <a:ln>
          <a:noFill/>
        </a:ln>
        <a:solidFill>
          <a:srgbClr val="000000"/>
        </a:solidFill>
        <a:effectLst/>
        <a:uFillTx/>
        <a:latin typeface="+mn-lt"/>
        <a:ea typeface="+mn-ea"/>
        <a:cs typeface="+mn-cs"/>
        <a:sym typeface="Bookman Old Style"/>
      </a:defRPr>
    </a:lvl7pPr>
    <a:lvl8pPr marL="0" marR="0" indent="3200400" algn="l" defTabSz="914400" rtl="0" fontAlgn="auto" latinLnBrk="0" hangingPunct="0">
      <a:lnSpc>
        <a:spcPct val="150000"/>
      </a:lnSpc>
      <a:spcBef>
        <a:spcPts val="0"/>
      </a:spcBef>
      <a:spcAft>
        <a:spcPts val="0"/>
      </a:spcAft>
      <a:buClrTx/>
      <a:buSzTx/>
      <a:buFontTx/>
      <a:buNone/>
      <a:tabLst/>
      <a:defRPr b="1" baseline="0" cap="none" i="0" spc="0" strike="noStrike" sz="1800" u="none" kumimoji="0" normalizeH="0">
        <a:ln>
          <a:noFill/>
        </a:ln>
        <a:solidFill>
          <a:srgbClr val="000000"/>
        </a:solidFill>
        <a:effectLst/>
        <a:uFillTx/>
        <a:latin typeface="+mn-lt"/>
        <a:ea typeface="+mn-ea"/>
        <a:cs typeface="+mn-cs"/>
        <a:sym typeface="Bookman Old Style"/>
      </a:defRPr>
    </a:lvl8pPr>
    <a:lvl9pPr marL="0" marR="0" indent="3657600" algn="l" defTabSz="914400" rtl="0" fontAlgn="auto" latinLnBrk="0" hangingPunct="0">
      <a:lnSpc>
        <a:spcPct val="150000"/>
      </a:lnSpc>
      <a:spcBef>
        <a:spcPts val="0"/>
      </a:spcBef>
      <a:spcAft>
        <a:spcPts val="0"/>
      </a:spcAft>
      <a:buClrTx/>
      <a:buSzTx/>
      <a:buFontTx/>
      <a:buNone/>
      <a:tabLst/>
      <a:defRPr b="1" baseline="0" cap="none" i="0" spc="0" strike="noStrike" sz="1800" u="none" kumimoji="0" normalizeH="0">
        <a:ln>
          <a:noFill/>
        </a:ln>
        <a:solidFill>
          <a:srgbClr val="000000"/>
        </a:solidFill>
        <a:effectLst/>
        <a:uFillTx/>
        <a:latin typeface="+mn-lt"/>
        <a:ea typeface="+mn-ea"/>
        <a:cs typeface="+mn-cs"/>
        <a:sym typeface="Bookman Old Styl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s>

</file>

<file path=ppt/media/image1.jpeg>
</file>

<file path=ppt/media/image1.png>
</file>

<file path=ppt/media/image2.jpeg>
</file>

<file path=ppt/media/image2.png>
</file>

<file path=ppt/media/image3.png>
</file>

<file path=ppt/media/image4.png>
</file>

<file path=ppt/media/image5.png>
</file>

<file path=ppt/media/image6.png>
</file>

<file path=ppt/media/image7.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1" name="Shape 81"/>
          <p:cNvSpPr/>
          <p:nvPr>
            <p:ph type="sldImg"/>
          </p:nvPr>
        </p:nvSpPr>
        <p:spPr>
          <a:xfrm>
            <a:off x="1143000" y="685800"/>
            <a:ext cx="4572000" cy="3429000"/>
          </a:xfrm>
          <a:prstGeom prst="rect">
            <a:avLst/>
          </a:prstGeom>
        </p:spPr>
        <p:txBody>
          <a:bodyPr/>
          <a:lstStyle/>
          <a:p>
            <a:pPr/>
          </a:p>
        </p:txBody>
      </p:sp>
      <p:sp>
        <p:nvSpPr>
          <p:cNvPr id="82" name="Shape 8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Slide">
    <p:spTree>
      <p:nvGrpSpPr>
        <p:cNvPr id="1" name=""/>
        <p:cNvGrpSpPr/>
        <p:nvPr/>
      </p:nvGrpSpPr>
      <p:grpSpPr>
        <a:xfrm>
          <a:off x="0" y="0"/>
          <a:ext cx="0" cy="0"/>
          <a:chOff x="0" y="0"/>
          <a:chExt cx="0" cy="0"/>
        </a:xfrm>
      </p:grpSpPr>
      <p:sp>
        <p:nvSpPr>
          <p:cNvPr id="17" name="bg object 16"/>
          <p:cNvSpPr/>
          <p:nvPr/>
        </p:nvSpPr>
        <p:spPr>
          <a:xfrm>
            <a:off x="10249661" y="6302500"/>
            <a:ext cx="1481076" cy="1"/>
          </a:xfrm>
          <a:prstGeom prst="line">
            <a:avLst/>
          </a:prstGeom>
          <a:ln w="28956">
            <a:solidFill>
              <a:srgbClr val="A3228F"/>
            </a:solidFill>
          </a:ln>
        </p:spPr>
        <p:txBody>
          <a:bodyPr lIns="45719" rIns="45719"/>
          <a:lstStyle/>
          <a:p>
            <a:pPr>
              <a:lnSpc>
                <a:spcPct val="100000"/>
              </a:lnSpc>
              <a:defRPr b="0">
                <a:latin typeface="+mj-lt"/>
                <a:ea typeface="+mj-ea"/>
                <a:cs typeface="+mj-cs"/>
                <a:sym typeface="Calibri"/>
              </a:defRPr>
            </a:pPr>
          </a:p>
        </p:txBody>
      </p:sp>
      <p:sp>
        <p:nvSpPr>
          <p:cNvPr id="18" name="bg object 17"/>
          <p:cNvSpPr/>
          <p:nvPr/>
        </p:nvSpPr>
        <p:spPr>
          <a:xfrm>
            <a:off x="8696704" y="6302500"/>
            <a:ext cx="1539876" cy="1"/>
          </a:xfrm>
          <a:prstGeom prst="line">
            <a:avLst/>
          </a:prstGeom>
          <a:ln w="28956">
            <a:solidFill>
              <a:srgbClr val="A7CE39"/>
            </a:solidFill>
          </a:ln>
        </p:spPr>
        <p:txBody>
          <a:bodyPr lIns="45719" rIns="45719"/>
          <a:lstStyle/>
          <a:p>
            <a:pPr>
              <a:lnSpc>
                <a:spcPct val="100000"/>
              </a:lnSpc>
              <a:defRPr b="0">
                <a:latin typeface="+mj-lt"/>
                <a:ea typeface="+mj-ea"/>
                <a:cs typeface="+mj-cs"/>
                <a:sym typeface="Calibri"/>
              </a:defRPr>
            </a:pPr>
          </a:p>
        </p:txBody>
      </p:sp>
      <p:sp>
        <p:nvSpPr>
          <p:cNvPr id="19" name="bg object 18"/>
          <p:cNvSpPr/>
          <p:nvPr/>
        </p:nvSpPr>
        <p:spPr>
          <a:xfrm>
            <a:off x="7241285" y="6302500"/>
            <a:ext cx="1538226" cy="1"/>
          </a:xfrm>
          <a:prstGeom prst="line">
            <a:avLst/>
          </a:prstGeom>
          <a:ln w="28956">
            <a:solidFill>
              <a:srgbClr val="F58220"/>
            </a:solidFill>
          </a:ln>
        </p:spPr>
        <p:txBody>
          <a:bodyPr lIns="45719" rIns="45719"/>
          <a:lstStyle/>
          <a:p>
            <a:pPr>
              <a:lnSpc>
                <a:spcPct val="100000"/>
              </a:lnSpc>
              <a:defRPr b="0">
                <a:latin typeface="+mj-lt"/>
                <a:ea typeface="+mj-ea"/>
                <a:cs typeface="+mj-cs"/>
                <a:sym typeface="Calibri"/>
              </a:defRPr>
            </a:pPr>
          </a:p>
        </p:txBody>
      </p:sp>
      <p:sp>
        <p:nvSpPr>
          <p:cNvPr id="20" name="bg object 19"/>
          <p:cNvSpPr/>
          <p:nvPr/>
        </p:nvSpPr>
        <p:spPr>
          <a:xfrm flipV="1">
            <a:off x="118871" y="896111"/>
            <a:ext cx="4351275" cy="25401"/>
          </a:xfrm>
          <a:prstGeom prst="line">
            <a:avLst/>
          </a:prstGeom>
          <a:ln w="57912">
            <a:solidFill>
              <a:srgbClr val="001F5F"/>
            </a:solidFill>
          </a:ln>
        </p:spPr>
        <p:txBody>
          <a:bodyPr lIns="45719" rIns="45719"/>
          <a:lstStyle/>
          <a:p>
            <a:pPr>
              <a:lnSpc>
                <a:spcPct val="100000"/>
              </a:lnSpc>
              <a:defRPr b="0">
                <a:latin typeface="+mj-lt"/>
                <a:ea typeface="+mj-ea"/>
                <a:cs typeface="+mj-cs"/>
                <a:sym typeface="Calibri"/>
              </a:defRPr>
            </a:pPr>
          </a:p>
        </p:txBody>
      </p:sp>
      <p:pic>
        <p:nvPicPr>
          <p:cNvPr id="21" name="bg object 20" descr="bg object 20"/>
          <p:cNvPicPr>
            <a:picLocks noChangeAspect="1"/>
          </p:cNvPicPr>
          <p:nvPr/>
        </p:nvPicPr>
        <p:blipFill>
          <a:blip r:embed="rId2">
            <a:extLst/>
          </a:blip>
          <a:stretch>
            <a:fillRect/>
          </a:stretch>
        </p:blipFill>
        <p:spPr>
          <a:xfrm>
            <a:off x="330745" y="184413"/>
            <a:ext cx="668278" cy="490564"/>
          </a:xfrm>
          <a:prstGeom prst="rect">
            <a:avLst/>
          </a:prstGeom>
          <a:ln w="12700">
            <a:miter lim="400000"/>
          </a:ln>
        </p:spPr>
      </p:pic>
      <p:pic>
        <p:nvPicPr>
          <p:cNvPr id="22" name="bg object 21" descr="bg object 21"/>
          <p:cNvPicPr>
            <a:picLocks noChangeAspect="1"/>
          </p:cNvPicPr>
          <p:nvPr/>
        </p:nvPicPr>
        <p:blipFill>
          <a:blip r:embed="rId3">
            <a:extLst/>
          </a:blip>
          <a:stretch>
            <a:fillRect/>
          </a:stretch>
        </p:blipFill>
        <p:spPr>
          <a:xfrm>
            <a:off x="10989564" y="138684"/>
            <a:ext cx="959415" cy="559309"/>
          </a:xfrm>
          <a:prstGeom prst="rect">
            <a:avLst/>
          </a:prstGeom>
          <a:ln w="12700">
            <a:miter lim="400000"/>
          </a:ln>
        </p:spPr>
      </p:pic>
      <p:sp>
        <p:nvSpPr>
          <p:cNvPr id="23" name="Title Text"/>
          <p:cNvSpPr txBox="1"/>
          <p:nvPr>
            <p:ph type="title"/>
          </p:nvPr>
        </p:nvSpPr>
        <p:spPr>
          <a:xfrm>
            <a:off x="914400" y="2125979"/>
            <a:ext cx="10363200" cy="1440181"/>
          </a:xfrm>
          <a:prstGeom prst="rect">
            <a:avLst/>
          </a:prstGeom>
        </p:spPr>
        <p:txBody>
          <a:bodyPr/>
          <a:lstStyle/>
          <a:p>
            <a:pPr/>
            <a:r>
              <a:t>Title Text</a:t>
            </a:r>
          </a:p>
        </p:txBody>
      </p:sp>
      <p:sp>
        <p:nvSpPr>
          <p:cNvPr id="24" name="Body Level One…"/>
          <p:cNvSpPr txBox="1"/>
          <p:nvPr>
            <p:ph type="body" sz="quarter" idx="1"/>
          </p:nvPr>
        </p:nvSpPr>
        <p:spPr>
          <a:xfrm>
            <a:off x="1828800" y="3840479"/>
            <a:ext cx="8534400" cy="1714501"/>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32" name="Title Text"/>
          <p:cNvSpPr txBox="1"/>
          <p:nvPr>
            <p:ph type="title"/>
          </p:nvPr>
        </p:nvSpPr>
        <p:spPr>
          <a:prstGeom prst="rect">
            <a:avLst/>
          </a:prstGeom>
        </p:spPr>
        <p:txBody>
          <a:bodyPr/>
          <a:lstStyle/>
          <a:p>
            <a:pPr/>
            <a:r>
              <a:t>Title Text</a:t>
            </a:r>
          </a:p>
        </p:txBody>
      </p:sp>
      <p:sp>
        <p:nvSpPr>
          <p:cNvPr id="33"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wo Content">
    <p:spTree>
      <p:nvGrpSpPr>
        <p:cNvPr id="1" name=""/>
        <p:cNvGrpSpPr/>
        <p:nvPr/>
      </p:nvGrpSpPr>
      <p:grpSpPr>
        <a:xfrm>
          <a:off x="0" y="0"/>
          <a:ext cx="0" cy="0"/>
          <a:chOff x="0" y="0"/>
          <a:chExt cx="0" cy="0"/>
        </a:xfrm>
      </p:grpSpPr>
      <p:sp>
        <p:nvSpPr>
          <p:cNvPr id="41" name="bg object 16"/>
          <p:cNvSpPr/>
          <p:nvPr/>
        </p:nvSpPr>
        <p:spPr>
          <a:xfrm>
            <a:off x="10249661" y="6302500"/>
            <a:ext cx="1481076" cy="1"/>
          </a:xfrm>
          <a:prstGeom prst="line">
            <a:avLst/>
          </a:prstGeom>
          <a:ln w="28956">
            <a:solidFill>
              <a:srgbClr val="A3228F"/>
            </a:solidFill>
          </a:ln>
        </p:spPr>
        <p:txBody>
          <a:bodyPr lIns="45719" rIns="45719"/>
          <a:lstStyle/>
          <a:p>
            <a:pPr>
              <a:lnSpc>
                <a:spcPct val="100000"/>
              </a:lnSpc>
              <a:defRPr b="0">
                <a:latin typeface="+mj-lt"/>
                <a:ea typeface="+mj-ea"/>
                <a:cs typeface="+mj-cs"/>
                <a:sym typeface="Calibri"/>
              </a:defRPr>
            </a:pPr>
          </a:p>
        </p:txBody>
      </p:sp>
      <p:sp>
        <p:nvSpPr>
          <p:cNvPr id="42" name="bg object 17"/>
          <p:cNvSpPr/>
          <p:nvPr/>
        </p:nvSpPr>
        <p:spPr>
          <a:xfrm>
            <a:off x="8696704" y="6302500"/>
            <a:ext cx="1539876" cy="1"/>
          </a:xfrm>
          <a:prstGeom prst="line">
            <a:avLst/>
          </a:prstGeom>
          <a:ln w="28956">
            <a:solidFill>
              <a:srgbClr val="A7CE39"/>
            </a:solidFill>
          </a:ln>
        </p:spPr>
        <p:txBody>
          <a:bodyPr lIns="45719" rIns="45719"/>
          <a:lstStyle/>
          <a:p>
            <a:pPr>
              <a:lnSpc>
                <a:spcPct val="100000"/>
              </a:lnSpc>
              <a:defRPr b="0">
                <a:latin typeface="+mj-lt"/>
                <a:ea typeface="+mj-ea"/>
                <a:cs typeface="+mj-cs"/>
                <a:sym typeface="Calibri"/>
              </a:defRPr>
            </a:pPr>
          </a:p>
        </p:txBody>
      </p:sp>
      <p:sp>
        <p:nvSpPr>
          <p:cNvPr id="43" name="bg object 18"/>
          <p:cNvSpPr/>
          <p:nvPr/>
        </p:nvSpPr>
        <p:spPr>
          <a:xfrm>
            <a:off x="7241285" y="6302500"/>
            <a:ext cx="1538226" cy="1"/>
          </a:xfrm>
          <a:prstGeom prst="line">
            <a:avLst/>
          </a:prstGeom>
          <a:ln w="28956">
            <a:solidFill>
              <a:srgbClr val="F58220"/>
            </a:solidFill>
          </a:ln>
        </p:spPr>
        <p:txBody>
          <a:bodyPr lIns="45719" rIns="45719"/>
          <a:lstStyle/>
          <a:p>
            <a:pPr>
              <a:lnSpc>
                <a:spcPct val="100000"/>
              </a:lnSpc>
              <a:defRPr b="0">
                <a:latin typeface="+mj-lt"/>
                <a:ea typeface="+mj-ea"/>
                <a:cs typeface="+mj-cs"/>
                <a:sym typeface="Calibri"/>
              </a:defRPr>
            </a:pPr>
          </a:p>
        </p:txBody>
      </p:sp>
      <p:sp>
        <p:nvSpPr>
          <p:cNvPr id="44" name="bg object 19"/>
          <p:cNvSpPr/>
          <p:nvPr/>
        </p:nvSpPr>
        <p:spPr>
          <a:xfrm flipV="1">
            <a:off x="118871" y="896111"/>
            <a:ext cx="4351275" cy="25401"/>
          </a:xfrm>
          <a:prstGeom prst="line">
            <a:avLst/>
          </a:prstGeom>
          <a:ln w="57912">
            <a:solidFill>
              <a:srgbClr val="001F5F"/>
            </a:solidFill>
          </a:ln>
        </p:spPr>
        <p:txBody>
          <a:bodyPr lIns="45719" rIns="45719"/>
          <a:lstStyle/>
          <a:p>
            <a:pPr>
              <a:lnSpc>
                <a:spcPct val="100000"/>
              </a:lnSpc>
              <a:defRPr b="0">
                <a:latin typeface="+mj-lt"/>
                <a:ea typeface="+mj-ea"/>
                <a:cs typeface="+mj-cs"/>
                <a:sym typeface="Calibri"/>
              </a:defRPr>
            </a:pPr>
          </a:p>
        </p:txBody>
      </p:sp>
      <p:pic>
        <p:nvPicPr>
          <p:cNvPr id="45" name="bg object 20" descr="bg object 20"/>
          <p:cNvPicPr>
            <a:picLocks noChangeAspect="1"/>
          </p:cNvPicPr>
          <p:nvPr/>
        </p:nvPicPr>
        <p:blipFill>
          <a:blip r:embed="rId2">
            <a:extLst/>
          </a:blip>
          <a:stretch>
            <a:fillRect/>
          </a:stretch>
        </p:blipFill>
        <p:spPr>
          <a:xfrm>
            <a:off x="330745" y="184413"/>
            <a:ext cx="668278" cy="490564"/>
          </a:xfrm>
          <a:prstGeom prst="rect">
            <a:avLst/>
          </a:prstGeom>
          <a:ln w="12700">
            <a:miter lim="400000"/>
          </a:ln>
        </p:spPr>
      </p:pic>
      <p:pic>
        <p:nvPicPr>
          <p:cNvPr id="46" name="bg object 21" descr="bg object 21"/>
          <p:cNvPicPr>
            <a:picLocks noChangeAspect="1"/>
          </p:cNvPicPr>
          <p:nvPr/>
        </p:nvPicPr>
        <p:blipFill>
          <a:blip r:embed="rId3">
            <a:extLst/>
          </a:blip>
          <a:stretch>
            <a:fillRect/>
          </a:stretch>
        </p:blipFill>
        <p:spPr>
          <a:xfrm>
            <a:off x="10989564" y="138684"/>
            <a:ext cx="959415" cy="559309"/>
          </a:xfrm>
          <a:prstGeom prst="rect">
            <a:avLst/>
          </a:prstGeom>
          <a:ln w="12700">
            <a:miter lim="400000"/>
          </a:ln>
        </p:spPr>
      </p:pic>
      <p:sp>
        <p:nvSpPr>
          <p:cNvPr id="47" name="Title Text"/>
          <p:cNvSpPr txBox="1"/>
          <p:nvPr>
            <p:ph type="title"/>
          </p:nvPr>
        </p:nvSpPr>
        <p:spPr>
          <a:prstGeom prst="rect">
            <a:avLst/>
          </a:prstGeom>
        </p:spPr>
        <p:txBody>
          <a:bodyPr/>
          <a:lstStyle/>
          <a:p>
            <a:pPr/>
            <a:r>
              <a:t>Title Text</a:t>
            </a:r>
          </a:p>
        </p:txBody>
      </p:sp>
      <p:sp>
        <p:nvSpPr>
          <p:cNvPr id="48" name="Body Level One…"/>
          <p:cNvSpPr txBox="1"/>
          <p:nvPr>
            <p:ph type="body" sz="half" idx="1"/>
          </p:nvPr>
        </p:nvSpPr>
        <p:spPr>
          <a:xfrm>
            <a:off x="609600" y="1577339"/>
            <a:ext cx="5303521" cy="4526281"/>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Title Slide">
    <p:spTree>
      <p:nvGrpSpPr>
        <p:cNvPr id="1" name=""/>
        <p:cNvGrpSpPr/>
        <p:nvPr/>
      </p:nvGrpSpPr>
      <p:grpSpPr>
        <a:xfrm>
          <a:off x="0" y="0"/>
          <a:ext cx="0" cy="0"/>
          <a:chOff x="0" y="0"/>
          <a:chExt cx="0" cy="0"/>
        </a:xfrm>
      </p:grpSpPr>
      <p:pic>
        <p:nvPicPr>
          <p:cNvPr id="71" name="Picture 5" descr="Picture 5"/>
          <p:cNvPicPr>
            <a:picLocks noChangeAspect="1"/>
          </p:cNvPicPr>
          <p:nvPr/>
        </p:nvPicPr>
        <p:blipFill>
          <a:blip r:embed="rId2">
            <a:extLst/>
          </a:blip>
          <a:stretch>
            <a:fillRect/>
          </a:stretch>
        </p:blipFill>
        <p:spPr>
          <a:xfrm>
            <a:off x="5505450" y="20637"/>
            <a:ext cx="1181100" cy="1101726"/>
          </a:xfrm>
          <a:prstGeom prst="rect">
            <a:avLst/>
          </a:prstGeom>
          <a:ln w="12700">
            <a:miter lim="400000"/>
          </a:ln>
        </p:spPr>
      </p:pic>
      <p:pic>
        <p:nvPicPr>
          <p:cNvPr id="72" name="Picture 2" descr="Picture 2"/>
          <p:cNvPicPr>
            <a:picLocks noChangeAspect="1"/>
          </p:cNvPicPr>
          <p:nvPr/>
        </p:nvPicPr>
        <p:blipFill>
          <a:blip r:embed="rId3">
            <a:extLst/>
          </a:blip>
          <a:stretch>
            <a:fillRect/>
          </a:stretch>
        </p:blipFill>
        <p:spPr>
          <a:xfrm>
            <a:off x="5159375" y="5467350"/>
            <a:ext cx="2260600" cy="798513"/>
          </a:xfrm>
          <a:prstGeom prst="rect">
            <a:avLst/>
          </a:prstGeom>
          <a:ln w="12700">
            <a:miter lim="400000"/>
          </a:ln>
        </p:spPr>
      </p:pic>
      <p:sp>
        <p:nvSpPr>
          <p:cNvPr id="73" name="Title Text"/>
          <p:cNvSpPr txBox="1"/>
          <p:nvPr>
            <p:ph type="title"/>
          </p:nvPr>
        </p:nvSpPr>
        <p:spPr>
          <a:xfrm>
            <a:off x="1524000" y="1960563"/>
            <a:ext cx="9144000" cy="1277938"/>
          </a:xfrm>
          <a:prstGeom prst="rect">
            <a:avLst/>
          </a:prstGeom>
        </p:spPr>
        <p:txBody>
          <a:bodyPr anchor="b"/>
          <a:lstStyle>
            <a:lvl1pPr algn="ctr">
              <a:defRPr sz="3600"/>
            </a:lvl1pPr>
          </a:lstStyle>
          <a:p>
            <a:pPr/>
            <a:r>
              <a:t>Title Text</a:t>
            </a:r>
          </a:p>
        </p:txBody>
      </p:sp>
      <p:sp>
        <p:nvSpPr>
          <p:cNvPr id="74" name="Body Level One…"/>
          <p:cNvSpPr txBox="1"/>
          <p:nvPr>
            <p:ph type="body" sz="quarter" idx="1"/>
          </p:nvPr>
        </p:nvSpPr>
        <p:spPr>
          <a:xfrm>
            <a:off x="1524000" y="3602037"/>
            <a:ext cx="9144000" cy="1033463"/>
          </a:xfrm>
          <a:prstGeom prst="rect">
            <a:avLst/>
          </a:prstGeom>
        </p:spPr>
        <p:txBody>
          <a:bodyPr/>
          <a:lstStyle>
            <a:lvl1pPr algn="ctr">
              <a:defRPr b="1" sz="2400"/>
            </a:lvl1pPr>
            <a:lvl2pPr algn="ctr">
              <a:defRPr b="1" sz="2400"/>
            </a:lvl2pPr>
            <a:lvl3pPr algn="ctr">
              <a:defRPr b="1" sz="2400"/>
            </a:lvl3pPr>
            <a:lvl4pPr algn="ctr">
              <a:defRPr b="1" sz="2400"/>
            </a:lvl4pPr>
            <a:lvl5pPr algn="ctr">
              <a:defRPr b="1" sz="2400"/>
            </a:lvl5pPr>
          </a:lstStyle>
          <a:p>
            <a:pPr/>
            <a:r>
              <a:t>Body Level One</a:t>
            </a:r>
          </a:p>
          <a:p>
            <a:pPr lvl="1"/>
            <a:r>
              <a:t>Body Level Two</a:t>
            </a:r>
          </a:p>
          <a:p>
            <a:pPr lvl="2"/>
            <a:r>
              <a:t>Body Level Three</a:t>
            </a:r>
          </a:p>
          <a:p>
            <a:pPr lvl="3"/>
            <a:r>
              <a:t>Body Level Four</a:t>
            </a:r>
          </a:p>
          <a:p>
            <a:pPr lvl="4"/>
            <a:r>
              <a:t>Body Level Five</a:t>
            </a: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bg object 16"/>
          <p:cNvSpPr/>
          <p:nvPr/>
        </p:nvSpPr>
        <p:spPr>
          <a:xfrm>
            <a:off x="10249661" y="6302500"/>
            <a:ext cx="1481076" cy="1"/>
          </a:xfrm>
          <a:prstGeom prst="line">
            <a:avLst/>
          </a:prstGeom>
          <a:ln w="28956">
            <a:solidFill>
              <a:srgbClr val="A3228F"/>
            </a:solidFill>
          </a:ln>
        </p:spPr>
        <p:txBody>
          <a:bodyPr lIns="45719" rIns="45719"/>
          <a:lstStyle/>
          <a:p>
            <a:pPr>
              <a:lnSpc>
                <a:spcPct val="100000"/>
              </a:lnSpc>
              <a:defRPr b="0">
                <a:latin typeface="+mj-lt"/>
                <a:ea typeface="+mj-ea"/>
                <a:cs typeface="+mj-cs"/>
                <a:sym typeface="Calibri"/>
              </a:defRPr>
            </a:pPr>
          </a:p>
        </p:txBody>
      </p:sp>
      <p:sp>
        <p:nvSpPr>
          <p:cNvPr id="3" name="bg object 17"/>
          <p:cNvSpPr/>
          <p:nvPr/>
        </p:nvSpPr>
        <p:spPr>
          <a:xfrm>
            <a:off x="8696704" y="6302500"/>
            <a:ext cx="1539876" cy="1"/>
          </a:xfrm>
          <a:prstGeom prst="line">
            <a:avLst/>
          </a:prstGeom>
          <a:ln w="28956">
            <a:solidFill>
              <a:srgbClr val="A7CE39"/>
            </a:solidFill>
          </a:ln>
        </p:spPr>
        <p:txBody>
          <a:bodyPr lIns="45719" rIns="45719"/>
          <a:lstStyle/>
          <a:p>
            <a:pPr>
              <a:lnSpc>
                <a:spcPct val="100000"/>
              </a:lnSpc>
              <a:defRPr b="0">
                <a:latin typeface="+mj-lt"/>
                <a:ea typeface="+mj-ea"/>
                <a:cs typeface="+mj-cs"/>
                <a:sym typeface="Calibri"/>
              </a:defRPr>
            </a:pPr>
          </a:p>
        </p:txBody>
      </p:sp>
      <p:sp>
        <p:nvSpPr>
          <p:cNvPr id="4" name="bg object 18"/>
          <p:cNvSpPr/>
          <p:nvPr/>
        </p:nvSpPr>
        <p:spPr>
          <a:xfrm>
            <a:off x="7241285" y="6302500"/>
            <a:ext cx="1538226" cy="1"/>
          </a:xfrm>
          <a:prstGeom prst="line">
            <a:avLst/>
          </a:prstGeom>
          <a:ln w="28956">
            <a:solidFill>
              <a:srgbClr val="F58220"/>
            </a:solidFill>
          </a:ln>
        </p:spPr>
        <p:txBody>
          <a:bodyPr lIns="45719" rIns="45719"/>
          <a:lstStyle/>
          <a:p>
            <a:pPr>
              <a:lnSpc>
                <a:spcPct val="100000"/>
              </a:lnSpc>
              <a:defRPr b="0">
                <a:latin typeface="+mj-lt"/>
                <a:ea typeface="+mj-ea"/>
                <a:cs typeface="+mj-cs"/>
                <a:sym typeface="Calibri"/>
              </a:defRPr>
            </a:pPr>
          </a:p>
        </p:txBody>
      </p:sp>
      <p:sp>
        <p:nvSpPr>
          <p:cNvPr id="5" name="bg object 19"/>
          <p:cNvSpPr/>
          <p:nvPr/>
        </p:nvSpPr>
        <p:spPr>
          <a:xfrm flipV="1">
            <a:off x="118871" y="896111"/>
            <a:ext cx="4351275" cy="25401"/>
          </a:xfrm>
          <a:prstGeom prst="line">
            <a:avLst/>
          </a:prstGeom>
          <a:ln w="57912">
            <a:solidFill>
              <a:srgbClr val="001F5F"/>
            </a:solidFill>
          </a:ln>
        </p:spPr>
        <p:txBody>
          <a:bodyPr lIns="45719" rIns="45719"/>
          <a:lstStyle/>
          <a:p>
            <a:pPr>
              <a:lnSpc>
                <a:spcPct val="100000"/>
              </a:lnSpc>
              <a:defRPr b="0">
                <a:latin typeface="+mj-lt"/>
                <a:ea typeface="+mj-ea"/>
                <a:cs typeface="+mj-cs"/>
                <a:sym typeface="Calibri"/>
              </a:defRPr>
            </a:pPr>
          </a:p>
        </p:txBody>
      </p:sp>
      <p:pic>
        <p:nvPicPr>
          <p:cNvPr id="6" name="bg object 20" descr="bg object 20"/>
          <p:cNvPicPr>
            <a:picLocks noChangeAspect="1"/>
          </p:cNvPicPr>
          <p:nvPr/>
        </p:nvPicPr>
        <p:blipFill>
          <a:blip r:embed="rId2">
            <a:extLst/>
          </a:blip>
          <a:stretch>
            <a:fillRect/>
          </a:stretch>
        </p:blipFill>
        <p:spPr>
          <a:xfrm>
            <a:off x="330745" y="184413"/>
            <a:ext cx="668278" cy="490564"/>
          </a:xfrm>
          <a:prstGeom prst="rect">
            <a:avLst/>
          </a:prstGeom>
          <a:ln w="12700">
            <a:miter lim="400000"/>
          </a:ln>
        </p:spPr>
      </p:pic>
      <p:pic>
        <p:nvPicPr>
          <p:cNvPr id="7" name="bg object 21" descr="bg object 21"/>
          <p:cNvPicPr>
            <a:picLocks noChangeAspect="1"/>
          </p:cNvPicPr>
          <p:nvPr/>
        </p:nvPicPr>
        <p:blipFill>
          <a:blip r:embed="rId3">
            <a:extLst/>
          </a:blip>
          <a:stretch>
            <a:fillRect/>
          </a:stretch>
        </p:blipFill>
        <p:spPr>
          <a:xfrm>
            <a:off x="10989564" y="138684"/>
            <a:ext cx="959415" cy="559309"/>
          </a:xfrm>
          <a:prstGeom prst="rect">
            <a:avLst/>
          </a:prstGeom>
          <a:ln w="12700">
            <a:miter lim="400000"/>
          </a:ln>
        </p:spPr>
      </p:pic>
      <p:sp>
        <p:nvSpPr>
          <p:cNvPr id="8" name="Title Text"/>
          <p:cNvSpPr txBox="1"/>
          <p:nvPr>
            <p:ph type="title"/>
          </p:nvPr>
        </p:nvSpPr>
        <p:spPr>
          <a:xfrm>
            <a:off x="710641" y="2098674"/>
            <a:ext cx="10770718" cy="635001"/>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Title Text</a:t>
            </a:r>
          </a:p>
        </p:txBody>
      </p:sp>
      <p:sp>
        <p:nvSpPr>
          <p:cNvPr id="9" name="Body Level One…"/>
          <p:cNvSpPr txBox="1"/>
          <p:nvPr>
            <p:ph type="body" idx="1"/>
          </p:nvPr>
        </p:nvSpPr>
        <p:spPr>
          <a:xfrm>
            <a:off x="1207719" y="1079752"/>
            <a:ext cx="9776561" cy="4394201"/>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0" name="Slide Number"/>
          <p:cNvSpPr txBox="1"/>
          <p:nvPr>
            <p:ph type="sldNum" sz="quarter" idx="2"/>
          </p:nvPr>
        </p:nvSpPr>
        <p:spPr>
          <a:xfrm>
            <a:off x="10989564" y="6423759"/>
            <a:ext cx="285830" cy="203201"/>
          </a:xfrm>
          <a:prstGeom prst="rect">
            <a:avLst/>
          </a:prstGeom>
          <a:ln w="12700">
            <a:miter lim="400000"/>
          </a:ln>
        </p:spPr>
        <p:txBody>
          <a:bodyPr wrap="none" lIns="0" tIns="0" rIns="0" bIns="0">
            <a:spAutoFit/>
          </a:bodyPr>
          <a:lstStyle>
            <a:lvl1pPr indent="38100">
              <a:lnSpc>
                <a:spcPct val="100000"/>
              </a:lnSpc>
              <a:defRPr spc="104" sz="1400">
                <a:solidFill>
                  <a:srgbClr val="001F5F"/>
                </a:solidFill>
                <a:latin typeface="Trebuchet MS"/>
                <a:ea typeface="Trebuchet MS"/>
                <a:cs typeface="Trebuchet MS"/>
                <a:sym typeface="Trebuchet MS"/>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001F5F"/>
          </a:solidFill>
          <a:uFillTx/>
          <a:latin typeface="Cambria"/>
          <a:ea typeface="Cambria"/>
          <a:cs typeface="Cambria"/>
          <a:sym typeface="Cambria"/>
        </a:defRPr>
      </a:lvl1pPr>
      <a:lvl2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001F5F"/>
          </a:solidFill>
          <a:uFillTx/>
          <a:latin typeface="Cambria"/>
          <a:ea typeface="Cambria"/>
          <a:cs typeface="Cambria"/>
          <a:sym typeface="Cambria"/>
        </a:defRPr>
      </a:lvl2pPr>
      <a:lvl3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001F5F"/>
          </a:solidFill>
          <a:uFillTx/>
          <a:latin typeface="Cambria"/>
          <a:ea typeface="Cambria"/>
          <a:cs typeface="Cambria"/>
          <a:sym typeface="Cambria"/>
        </a:defRPr>
      </a:lvl3pPr>
      <a:lvl4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001F5F"/>
          </a:solidFill>
          <a:uFillTx/>
          <a:latin typeface="Cambria"/>
          <a:ea typeface="Cambria"/>
          <a:cs typeface="Cambria"/>
          <a:sym typeface="Cambria"/>
        </a:defRPr>
      </a:lvl4pPr>
      <a:lvl5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001F5F"/>
          </a:solidFill>
          <a:uFillTx/>
          <a:latin typeface="Cambria"/>
          <a:ea typeface="Cambria"/>
          <a:cs typeface="Cambria"/>
          <a:sym typeface="Cambria"/>
        </a:defRPr>
      </a:lvl5pPr>
      <a:lvl6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001F5F"/>
          </a:solidFill>
          <a:uFillTx/>
          <a:latin typeface="Cambria"/>
          <a:ea typeface="Cambria"/>
          <a:cs typeface="Cambria"/>
          <a:sym typeface="Cambria"/>
        </a:defRPr>
      </a:lvl6pPr>
      <a:lvl7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001F5F"/>
          </a:solidFill>
          <a:uFillTx/>
          <a:latin typeface="Cambria"/>
          <a:ea typeface="Cambria"/>
          <a:cs typeface="Cambria"/>
          <a:sym typeface="Cambria"/>
        </a:defRPr>
      </a:lvl7pPr>
      <a:lvl8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001F5F"/>
          </a:solidFill>
          <a:uFillTx/>
          <a:latin typeface="Cambria"/>
          <a:ea typeface="Cambria"/>
          <a:cs typeface="Cambria"/>
          <a:sym typeface="Cambria"/>
        </a:defRPr>
      </a:lvl8pPr>
      <a:lvl9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001F5F"/>
          </a:solidFill>
          <a:uFillTx/>
          <a:latin typeface="Cambria"/>
          <a:ea typeface="Cambria"/>
          <a:cs typeface="Cambria"/>
          <a:sym typeface="Cambria"/>
        </a:defRPr>
      </a:lvl9pPr>
    </p:titleStyle>
    <p:body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j-lt"/>
          <a:ea typeface="+mj-ea"/>
          <a:cs typeface="+mj-cs"/>
          <a:sym typeface="Calibri"/>
        </a:defRPr>
      </a:lvl1pPr>
      <a:lvl2pPr marL="0" marR="0" indent="4572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j-lt"/>
          <a:ea typeface="+mj-ea"/>
          <a:cs typeface="+mj-cs"/>
          <a:sym typeface="Calibri"/>
        </a:defRPr>
      </a:lvl2pPr>
      <a:lvl3pPr marL="0" marR="0" indent="9144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j-lt"/>
          <a:ea typeface="+mj-ea"/>
          <a:cs typeface="+mj-cs"/>
          <a:sym typeface="Calibri"/>
        </a:defRPr>
      </a:lvl3pPr>
      <a:lvl4pPr marL="0" marR="0" indent="13716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j-lt"/>
          <a:ea typeface="+mj-ea"/>
          <a:cs typeface="+mj-cs"/>
          <a:sym typeface="Calibri"/>
        </a:defRPr>
      </a:lvl4pPr>
      <a:lvl5pPr marL="0" marR="0" indent="18288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j-lt"/>
          <a:ea typeface="+mj-ea"/>
          <a:cs typeface="+mj-cs"/>
          <a:sym typeface="Calibri"/>
        </a:defRPr>
      </a:lvl5pPr>
      <a:lvl6pPr marL="0" marR="0" indent="22860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j-lt"/>
          <a:ea typeface="+mj-ea"/>
          <a:cs typeface="+mj-cs"/>
          <a:sym typeface="Calibri"/>
        </a:defRPr>
      </a:lvl6pPr>
      <a:lvl7pPr marL="0" marR="0" indent="27432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j-lt"/>
          <a:ea typeface="+mj-ea"/>
          <a:cs typeface="+mj-cs"/>
          <a:sym typeface="Calibri"/>
        </a:defRPr>
      </a:lvl7pPr>
      <a:lvl8pPr marL="0" marR="0" indent="32004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j-lt"/>
          <a:ea typeface="+mj-ea"/>
          <a:cs typeface="+mj-cs"/>
          <a:sym typeface="Calibri"/>
        </a:defRPr>
      </a:lvl8pPr>
      <a:lvl9pPr marL="0" marR="0" indent="365760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j-lt"/>
          <a:ea typeface="+mj-ea"/>
          <a:cs typeface="+mj-cs"/>
          <a:sym typeface="Calibri"/>
        </a:defRPr>
      </a:lvl9pPr>
    </p:bodyStyle>
    <p:otherStyle>
      <a:lvl1pPr marL="0" marR="0" indent="38100" algn="l" defTabSz="914400" rtl="0" latinLnBrk="0">
        <a:lnSpc>
          <a:spcPct val="100000"/>
        </a:lnSpc>
        <a:spcBef>
          <a:spcPts val="0"/>
        </a:spcBef>
        <a:spcAft>
          <a:spcPts val="0"/>
        </a:spcAft>
        <a:buClrTx/>
        <a:buSzTx/>
        <a:buFontTx/>
        <a:buNone/>
        <a:tabLst/>
        <a:defRPr b="1" baseline="0" cap="none" i="0" spc="104" strike="noStrike" sz="1400" u="none">
          <a:solidFill>
            <a:schemeClr val="tx1"/>
          </a:solidFill>
          <a:uFillTx/>
          <a:latin typeface="+mn-lt"/>
          <a:ea typeface="+mn-ea"/>
          <a:cs typeface="+mn-cs"/>
          <a:sym typeface="Trebuchet MS"/>
        </a:defRPr>
      </a:lvl1pPr>
      <a:lvl2pPr marL="0" marR="0" indent="457200" algn="l" defTabSz="914400" rtl="0" latinLnBrk="0">
        <a:lnSpc>
          <a:spcPct val="100000"/>
        </a:lnSpc>
        <a:spcBef>
          <a:spcPts val="0"/>
        </a:spcBef>
        <a:spcAft>
          <a:spcPts val="0"/>
        </a:spcAft>
        <a:buClrTx/>
        <a:buSzTx/>
        <a:buFontTx/>
        <a:buNone/>
        <a:tabLst/>
        <a:defRPr b="1" baseline="0" cap="none" i="0" spc="104" strike="noStrike" sz="1400" u="none">
          <a:solidFill>
            <a:schemeClr val="tx1"/>
          </a:solidFill>
          <a:uFillTx/>
          <a:latin typeface="+mn-lt"/>
          <a:ea typeface="+mn-ea"/>
          <a:cs typeface="+mn-cs"/>
          <a:sym typeface="Trebuchet MS"/>
        </a:defRPr>
      </a:lvl2pPr>
      <a:lvl3pPr marL="0" marR="0" indent="914400" algn="l" defTabSz="914400" rtl="0" latinLnBrk="0">
        <a:lnSpc>
          <a:spcPct val="100000"/>
        </a:lnSpc>
        <a:spcBef>
          <a:spcPts val="0"/>
        </a:spcBef>
        <a:spcAft>
          <a:spcPts val="0"/>
        </a:spcAft>
        <a:buClrTx/>
        <a:buSzTx/>
        <a:buFontTx/>
        <a:buNone/>
        <a:tabLst/>
        <a:defRPr b="1" baseline="0" cap="none" i="0" spc="104" strike="noStrike" sz="1400" u="none">
          <a:solidFill>
            <a:schemeClr val="tx1"/>
          </a:solidFill>
          <a:uFillTx/>
          <a:latin typeface="+mn-lt"/>
          <a:ea typeface="+mn-ea"/>
          <a:cs typeface="+mn-cs"/>
          <a:sym typeface="Trebuchet MS"/>
        </a:defRPr>
      </a:lvl3pPr>
      <a:lvl4pPr marL="0" marR="0" indent="1371600" algn="l" defTabSz="914400" rtl="0" latinLnBrk="0">
        <a:lnSpc>
          <a:spcPct val="100000"/>
        </a:lnSpc>
        <a:spcBef>
          <a:spcPts val="0"/>
        </a:spcBef>
        <a:spcAft>
          <a:spcPts val="0"/>
        </a:spcAft>
        <a:buClrTx/>
        <a:buSzTx/>
        <a:buFontTx/>
        <a:buNone/>
        <a:tabLst/>
        <a:defRPr b="1" baseline="0" cap="none" i="0" spc="104" strike="noStrike" sz="1400" u="none">
          <a:solidFill>
            <a:schemeClr val="tx1"/>
          </a:solidFill>
          <a:uFillTx/>
          <a:latin typeface="+mn-lt"/>
          <a:ea typeface="+mn-ea"/>
          <a:cs typeface="+mn-cs"/>
          <a:sym typeface="Trebuchet MS"/>
        </a:defRPr>
      </a:lvl4pPr>
      <a:lvl5pPr marL="0" marR="0" indent="1828800" algn="l" defTabSz="914400" rtl="0" latinLnBrk="0">
        <a:lnSpc>
          <a:spcPct val="100000"/>
        </a:lnSpc>
        <a:spcBef>
          <a:spcPts val="0"/>
        </a:spcBef>
        <a:spcAft>
          <a:spcPts val="0"/>
        </a:spcAft>
        <a:buClrTx/>
        <a:buSzTx/>
        <a:buFontTx/>
        <a:buNone/>
        <a:tabLst/>
        <a:defRPr b="1" baseline="0" cap="none" i="0" spc="104" strike="noStrike" sz="1400" u="none">
          <a:solidFill>
            <a:schemeClr val="tx1"/>
          </a:solidFill>
          <a:uFillTx/>
          <a:latin typeface="+mn-lt"/>
          <a:ea typeface="+mn-ea"/>
          <a:cs typeface="+mn-cs"/>
          <a:sym typeface="Trebuchet MS"/>
        </a:defRPr>
      </a:lvl5pPr>
      <a:lvl6pPr marL="0" marR="0" indent="2286000" algn="l" defTabSz="914400" rtl="0" latinLnBrk="0">
        <a:lnSpc>
          <a:spcPct val="100000"/>
        </a:lnSpc>
        <a:spcBef>
          <a:spcPts val="0"/>
        </a:spcBef>
        <a:spcAft>
          <a:spcPts val="0"/>
        </a:spcAft>
        <a:buClrTx/>
        <a:buSzTx/>
        <a:buFontTx/>
        <a:buNone/>
        <a:tabLst/>
        <a:defRPr b="1" baseline="0" cap="none" i="0" spc="104" strike="noStrike" sz="1400" u="none">
          <a:solidFill>
            <a:schemeClr val="tx1"/>
          </a:solidFill>
          <a:uFillTx/>
          <a:latin typeface="+mn-lt"/>
          <a:ea typeface="+mn-ea"/>
          <a:cs typeface="+mn-cs"/>
          <a:sym typeface="Trebuchet MS"/>
        </a:defRPr>
      </a:lvl6pPr>
      <a:lvl7pPr marL="0" marR="0" indent="2743200" algn="l" defTabSz="914400" rtl="0" latinLnBrk="0">
        <a:lnSpc>
          <a:spcPct val="100000"/>
        </a:lnSpc>
        <a:spcBef>
          <a:spcPts val="0"/>
        </a:spcBef>
        <a:spcAft>
          <a:spcPts val="0"/>
        </a:spcAft>
        <a:buClrTx/>
        <a:buSzTx/>
        <a:buFontTx/>
        <a:buNone/>
        <a:tabLst/>
        <a:defRPr b="1" baseline="0" cap="none" i="0" spc="104" strike="noStrike" sz="1400" u="none">
          <a:solidFill>
            <a:schemeClr val="tx1"/>
          </a:solidFill>
          <a:uFillTx/>
          <a:latin typeface="+mn-lt"/>
          <a:ea typeface="+mn-ea"/>
          <a:cs typeface="+mn-cs"/>
          <a:sym typeface="Trebuchet MS"/>
        </a:defRPr>
      </a:lvl7pPr>
      <a:lvl8pPr marL="0" marR="0" indent="3200400" algn="l" defTabSz="914400" rtl="0" latinLnBrk="0">
        <a:lnSpc>
          <a:spcPct val="100000"/>
        </a:lnSpc>
        <a:spcBef>
          <a:spcPts val="0"/>
        </a:spcBef>
        <a:spcAft>
          <a:spcPts val="0"/>
        </a:spcAft>
        <a:buClrTx/>
        <a:buSzTx/>
        <a:buFontTx/>
        <a:buNone/>
        <a:tabLst/>
        <a:defRPr b="1" baseline="0" cap="none" i="0" spc="104" strike="noStrike" sz="1400" u="none">
          <a:solidFill>
            <a:schemeClr val="tx1"/>
          </a:solidFill>
          <a:uFillTx/>
          <a:latin typeface="+mn-lt"/>
          <a:ea typeface="+mn-ea"/>
          <a:cs typeface="+mn-cs"/>
          <a:sym typeface="Trebuchet MS"/>
        </a:defRPr>
      </a:lvl8pPr>
      <a:lvl9pPr marL="0" marR="0" indent="3657600" algn="l" defTabSz="914400" rtl="0" latinLnBrk="0">
        <a:lnSpc>
          <a:spcPct val="100000"/>
        </a:lnSpc>
        <a:spcBef>
          <a:spcPts val="0"/>
        </a:spcBef>
        <a:spcAft>
          <a:spcPts val="0"/>
        </a:spcAft>
        <a:buClrTx/>
        <a:buSzTx/>
        <a:buFontTx/>
        <a:buNone/>
        <a:tabLst/>
        <a:defRPr b="1" baseline="0" cap="none" i="0" spc="104" strike="noStrike" sz="1400" u="none">
          <a:solidFill>
            <a:schemeClr val="tx1"/>
          </a:solidFill>
          <a:uFillTx/>
          <a:latin typeface="+mn-lt"/>
          <a:ea typeface="+mn-ea"/>
          <a:cs typeface="+mn-cs"/>
          <a:sym typeface="Trebuchet M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7.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Title 1"/>
          <p:cNvSpPr txBox="1"/>
          <p:nvPr>
            <p:ph type="title"/>
          </p:nvPr>
        </p:nvSpPr>
        <p:spPr>
          <a:xfrm>
            <a:off x="292100" y="1155064"/>
            <a:ext cx="11899900" cy="1049339"/>
          </a:xfrm>
          <a:prstGeom prst="rect">
            <a:avLst/>
          </a:prstGeom>
        </p:spPr>
        <p:txBody>
          <a:bodyPr/>
          <a:lstStyle/>
          <a:p>
            <a:pPr>
              <a:defRPr sz="2800"/>
            </a:pPr>
            <a:r>
              <a:t>B V RAJU INSTITUTE OF TECHNOLOGY</a:t>
            </a:r>
            <a:br/>
            <a:r>
              <a:rPr sz="1800"/>
              <a:t>(UGC Autonomous)</a:t>
            </a:r>
            <a:br>
              <a:rPr sz="1800"/>
            </a:br>
            <a:r>
              <a:rPr sz="1800"/>
              <a:t>Vishnupur, Narsapur, Medak District</a:t>
            </a:r>
          </a:p>
        </p:txBody>
      </p:sp>
      <p:sp>
        <p:nvSpPr>
          <p:cNvPr id="85" name="TextBox 9"/>
          <p:cNvSpPr txBox="1"/>
          <p:nvPr/>
        </p:nvSpPr>
        <p:spPr>
          <a:xfrm>
            <a:off x="719442" y="4326018"/>
            <a:ext cx="4326916" cy="121901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Guide : </a:t>
            </a:r>
            <a:endParaRPr sz="1600"/>
          </a:p>
          <a:p>
            <a:pPr/>
            <a:r>
              <a:t>Supervisor	: </a:t>
            </a:r>
            <a:r>
              <a:rPr>
                <a:latin typeface="+mj-lt"/>
                <a:ea typeface="+mj-ea"/>
                <a:cs typeface="+mj-cs"/>
                <a:sym typeface="Calibri"/>
              </a:rPr>
              <a:t>Mrs. P. Akhila</a:t>
            </a:r>
            <a:endParaRPr sz="1600">
              <a:latin typeface="+mj-lt"/>
              <a:ea typeface="+mj-ea"/>
              <a:cs typeface="+mj-cs"/>
              <a:sym typeface="Calibri"/>
            </a:endParaRPr>
          </a:p>
          <a:p>
            <a:pPr/>
            <a:r>
              <a:t>Co-Supervisor: </a:t>
            </a:r>
            <a:r>
              <a:rPr>
                <a:latin typeface="+mj-lt"/>
                <a:ea typeface="+mj-ea"/>
                <a:cs typeface="+mj-cs"/>
                <a:sym typeface="Calibri"/>
              </a:rPr>
              <a:t>Mr. A B Ramesh</a:t>
            </a:r>
          </a:p>
        </p:txBody>
      </p:sp>
      <p:sp>
        <p:nvSpPr>
          <p:cNvPr id="86" name="TextBox 6"/>
          <p:cNvSpPr txBox="1"/>
          <p:nvPr/>
        </p:nvSpPr>
        <p:spPr>
          <a:xfrm>
            <a:off x="2928619" y="2413000"/>
            <a:ext cx="6880862" cy="7581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b="0">
                <a:solidFill>
                  <a:srgbClr val="953735"/>
                </a:solidFill>
                <a:latin typeface="Cambria Bold"/>
                <a:ea typeface="Cambria Bold"/>
                <a:cs typeface="Cambria Bold"/>
                <a:sym typeface="Cambria Bold"/>
              </a:defRPr>
            </a:pPr>
            <a:r>
              <a:t>Department of CSE(Artificial Intelligence and Machine Learning)</a:t>
            </a:r>
          </a:p>
          <a:p>
            <a:pPr algn="ctr">
              <a:defRPr b="0">
                <a:solidFill>
                  <a:srgbClr val="953735"/>
                </a:solidFill>
                <a:latin typeface="Cambria Bold"/>
                <a:ea typeface="Cambria Bold"/>
                <a:cs typeface="Cambria Bold"/>
                <a:sym typeface="Cambria Bold"/>
              </a:defRPr>
            </a:pPr>
            <a:r>
              <a:t>Mini Project – Abstract Review</a:t>
            </a:r>
          </a:p>
        </p:txBody>
      </p:sp>
      <p:sp>
        <p:nvSpPr>
          <p:cNvPr id="87" name="TextBox 7"/>
          <p:cNvSpPr txBox="1"/>
          <p:nvPr/>
        </p:nvSpPr>
        <p:spPr>
          <a:xfrm>
            <a:off x="2326276" y="3428999"/>
            <a:ext cx="7936775" cy="9163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2000" u="sng">
                <a:latin typeface="+mj-lt"/>
                <a:ea typeface="+mj-ea"/>
                <a:cs typeface="+mj-cs"/>
                <a:sym typeface="Calibri"/>
              </a:defRPr>
            </a:pPr>
            <a:r>
              <a:t>TITLE: </a:t>
            </a:r>
            <a:r>
              <a:rPr b="0">
                <a:latin typeface="+mn-lt"/>
                <a:ea typeface="+mn-ea"/>
                <a:cs typeface="+mn-cs"/>
                <a:sym typeface="Bookman Old Style"/>
              </a:rPr>
              <a:t>Improved Customer Churn Prediction using CatBoost with Class Balancing and Model Explainability</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Scaling / Zoom : Random resizing in/out (±10–50%) to simulate object size variation.…"/>
          <p:cNvSpPr txBox="1"/>
          <p:nvPr>
            <p:ph type="body" idx="4294967295"/>
          </p:nvPr>
        </p:nvSpPr>
        <p:spPr>
          <a:xfrm>
            <a:off x="16918" y="1142645"/>
            <a:ext cx="11738174" cy="5257801"/>
          </a:xfrm>
          <a:prstGeom prst="rect">
            <a:avLst/>
          </a:prstGeom>
        </p:spPr>
        <p:txBody>
          <a:bodyPr>
            <a:noAutofit/>
          </a:bodyPr>
          <a:lstStyle/>
          <a:p>
            <a:pPr lvl="2" marL="1188719" indent="-274319" defTabSz="457200">
              <a:spcBef>
                <a:spcPts val="1200"/>
              </a:spcBef>
              <a:buSzPct val="100000"/>
              <a:buFont typeface="Arial"/>
              <a:buChar char="•"/>
              <a:defRPr sz="1600">
                <a:latin typeface="+mn-lt"/>
                <a:ea typeface="+mn-ea"/>
                <a:cs typeface="+mn-cs"/>
                <a:sym typeface="Bookman Old Style"/>
              </a:defRPr>
            </a:pPr>
            <a:r>
              <a:t>Scaling / Zoom : Random resizing in/out (±10–50%) to simulate object size variation.</a:t>
            </a:r>
          </a:p>
          <a:p>
            <a:pPr lvl="2" marL="1188719" indent="-274319" defTabSz="457200">
              <a:spcBef>
                <a:spcPts val="1200"/>
              </a:spcBef>
              <a:buSzPct val="100000"/>
              <a:buFont typeface="Arial"/>
              <a:buChar char="•"/>
              <a:defRPr sz="1600">
                <a:latin typeface="+mn-lt"/>
                <a:ea typeface="+mn-ea"/>
                <a:cs typeface="+mn-cs"/>
                <a:sym typeface="Bookman Old Style"/>
              </a:defRPr>
            </a:pPr>
            <a:r>
              <a:t>Translation : Random shift in X and Y axes to simulate camera/viewpoint variation.</a:t>
            </a:r>
          </a:p>
          <a:p>
            <a:pPr lvl="2" marL="1188719" indent="-274319" defTabSz="457200">
              <a:spcBef>
                <a:spcPts val="1200"/>
              </a:spcBef>
              <a:buSzPct val="100000"/>
              <a:buFont typeface="Arial"/>
              <a:buChar char="•"/>
              <a:defRPr sz="1600">
                <a:latin typeface="+mn-lt"/>
                <a:ea typeface="+mn-ea"/>
                <a:cs typeface="+mn-cs"/>
                <a:sym typeface="Bookman Old Style"/>
              </a:defRPr>
            </a:pPr>
          </a:p>
          <a:p>
            <a:pPr lvl="2" marL="906378" indent="-144378" defTabSz="457200">
              <a:spcBef>
                <a:spcPts val="1200"/>
              </a:spcBef>
              <a:buSzPct val="100000"/>
              <a:buChar char="•"/>
              <a:defRPr b="1" sz="1600">
                <a:latin typeface="+mn-lt"/>
                <a:ea typeface="+mn-ea"/>
                <a:cs typeface="+mn-cs"/>
                <a:sym typeface="Bookman Old Style"/>
              </a:defRPr>
            </a:pPr>
            <a:r>
              <a:t>Model Selection </a:t>
            </a:r>
            <a:endParaRPr b="0"/>
          </a:p>
          <a:p>
            <a:pPr lvl="3" marL="1346032" indent="-203032" defTabSz="457200">
              <a:spcBef>
                <a:spcPts val="1200"/>
              </a:spcBef>
              <a:buSzPct val="100000"/>
              <a:buChar char="•"/>
              <a:defRPr sz="1600">
                <a:latin typeface="+mn-lt"/>
                <a:ea typeface="+mn-ea"/>
                <a:cs typeface="+mn-cs"/>
                <a:sym typeface="Bookman Old Style"/>
              </a:defRPr>
            </a:pPr>
            <a:r>
              <a:t>We adopt the YOLOv8 architecture, a modern one-stage detector with superior accuracy-speed trade-off.</a:t>
            </a:r>
          </a:p>
          <a:p>
            <a:pPr lvl="3" marL="1346032" indent="-203032" defTabSz="457200">
              <a:spcBef>
                <a:spcPts val="1200"/>
              </a:spcBef>
              <a:buSzPct val="100000"/>
              <a:buChar char="•"/>
              <a:defRPr sz="1600">
                <a:latin typeface="+mn-lt"/>
                <a:ea typeface="+mn-ea"/>
                <a:cs typeface="+mn-cs"/>
                <a:sym typeface="Bookman Old Style"/>
              </a:defRPr>
            </a:pPr>
            <a:r>
              <a:t>YOLOv8’s lightweight structure supports real-time inference while maintaining high detection precision.</a:t>
            </a:r>
          </a:p>
          <a:p>
            <a:pPr lvl="3" marL="1346032" indent="-203032" defTabSz="457200">
              <a:spcBef>
                <a:spcPts val="1200"/>
              </a:spcBef>
              <a:buSzPct val="100000"/>
              <a:buChar char="•"/>
              <a:defRPr sz="1600">
                <a:latin typeface="+mn-lt"/>
                <a:ea typeface="+mn-ea"/>
                <a:cs typeface="+mn-cs"/>
                <a:sym typeface="Bookman Old Style"/>
              </a:defRPr>
            </a:pPr>
          </a:p>
          <a:p>
            <a:pPr lvl="2" marL="906378" indent="-144378" defTabSz="457200">
              <a:spcBef>
                <a:spcPts val="1200"/>
              </a:spcBef>
              <a:buSzPct val="100000"/>
              <a:buChar char="•"/>
              <a:defRPr sz="1600">
                <a:latin typeface="+mn-lt"/>
                <a:ea typeface="+mn-ea"/>
                <a:cs typeface="+mn-cs"/>
                <a:sym typeface="Bookman Old Style"/>
              </a:defRPr>
            </a:pPr>
            <a:r>
              <a:rPr b="1"/>
              <a:t>Training </a:t>
            </a:r>
            <a:r>
              <a:rPr b="1" sz="1800"/>
              <a:t>Pipeline</a:t>
            </a:r>
            <a:r>
              <a:t> </a:t>
            </a:r>
          </a:p>
          <a:p>
            <a:pPr lvl="3" marL="1287378" indent="-144378" defTabSz="457200">
              <a:spcBef>
                <a:spcPts val="1200"/>
              </a:spcBef>
              <a:buSzPct val="100000"/>
              <a:buChar char="•"/>
              <a:defRPr sz="1600">
                <a:latin typeface="+mn-lt"/>
                <a:ea typeface="+mn-ea"/>
                <a:cs typeface="+mn-cs"/>
                <a:sym typeface="Bookman Old Style"/>
              </a:defRPr>
            </a:pPr>
            <a:r>
              <a:t>The model is trained on the prepared MAPSIA dataset using supervised learning.</a:t>
            </a:r>
          </a:p>
          <a:p>
            <a:pPr lvl="3" marL="1303421" indent="-160421" defTabSz="457200">
              <a:spcBef>
                <a:spcPts val="1200"/>
              </a:spcBef>
              <a:buSzPct val="100000"/>
              <a:buChar char="•"/>
              <a:defRPr sz="1600">
                <a:latin typeface="+mn-lt"/>
                <a:ea typeface="+mn-ea"/>
                <a:cs typeface="+mn-cs"/>
                <a:sym typeface="Bookman Old Style"/>
              </a:defRPr>
            </a:pPr>
            <a:r>
              <a:t>Optimized using a combination of classification, objectness, and bounding box regression losses.</a:t>
            </a:r>
          </a:p>
          <a:p>
            <a:pPr lvl="3" marL="1303421" indent="-160421" defTabSz="457200">
              <a:spcBef>
                <a:spcPts val="1200"/>
              </a:spcBef>
              <a:buSzPct val="100000"/>
              <a:buChar char="•"/>
              <a:defRPr sz="1600">
                <a:latin typeface="+mn-lt"/>
                <a:ea typeface="+mn-ea"/>
                <a:cs typeface="+mn-cs"/>
                <a:sym typeface="Bookman Old Style"/>
              </a:defRPr>
            </a:pPr>
            <a:r>
              <a:t>Performance is monitored using standard object detection metrics, including mAP@0.5 and mAP@0.5:0.95.</a:t>
            </a:r>
          </a:p>
        </p:txBody>
      </p:sp>
      <p:sp>
        <p:nvSpPr>
          <p:cNvPr id="118" name="Contd…."/>
          <p:cNvSpPr txBox="1"/>
          <p:nvPr>
            <p:ph type="title" idx="4294967295"/>
          </p:nvPr>
        </p:nvSpPr>
        <p:spPr>
          <a:xfrm>
            <a:off x="609600" y="274637"/>
            <a:ext cx="10972800" cy="559309"/>
          </a:xfrm>
          <a:prstGeom prst="rect">
            <a:avLst/>
          </a:prstGeom>
        </p:spPr>
        <p:txBody>
          <a:bodyPr>
            <a:noAutofit/>
          </a:bodyPr>
          <a:lstStyle>
            <a:lvl1pPr>
              <a:defRPr sz="3400"/>
            </a:lvl1pPr>
          </a:lstStyle>
          <a:p>
            <a:pPr/>
            <a:r>
              <a:t>       Contd….</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Evaluation &amp; Interpretation…"/>
          <p:cNvSpPr txBox="1"/>
          <p:nvPr/>
        </p:nvSpPr>
        <p:spPr>
          <a:xfrm>
            <a:off x="298211" y="1142645"/>
            <a:ext cx="9776562" cy="4394201"/>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marL="200526" indent="-200526" defTabSz="457200">
              <a:lnSpc>
                <a:spcPct val="100000"/>
              </a:lnSpc>
              <a:spcBef>
                <a:spcPts val="1400"/>
              </a:spcBef>
              <a:buSzPct val="100000"/>
              <a:buChar char="•"/>
            </a:pPr>
            <a:r>
              <a:t>Evaluation &amp; Interpretation</a:t>
            </a:r>
          </a:p>
          <a:p>
            <a:pPr lvl="2" marL="701322" indent="-282222" defTabSz="457200">
              <a:lnSpc>
                <a:spcPct val="100000"/>
              </a:lnSpc>
              <a:spcBef>
                <a:spcPts val="1200"/>
              </a:spcBef>
              <a:buSzPct val="100000"/>
              <a:buFont typeface="Times Roman"/>
              <a:buChar char="•"/>
              <a:defRPr b="0" sz="1600"/>
            </a:pPr>
            <a:r>
              <a:t>The model's detection capabilities are evaluated on a held-out test set.</a:t>
            </a:r>
          </a:p>
          <a:p>
            <a:pPr lvl="2" marL="701322" indent="-282222" defTabSz="457200">
              <a:lnSpc>
                <a:spcPct val="100000"/>
              </a:lnSpc>
              <a:spcBef>
                <a:spcPts val="1200"/>
              </a:spcBef>
              <a:buSzPct val="100000"/>
              <a:buFont typeface="Times Roman"/>
              <a:buChar char="•"/>
              <a:defRPr b="0" sz="1600"/>
            </a:pPr>
            <a:r>
              <a:t>Inference results are visually interpreted by overlaying predicted bounding boxes and class labels.</a:t>
            </a:r>
          </a:p>
          <a:p>
            <a:pPr lvl="2" marL="701322" indent="-282222" defTabSz="457200">
              <a:lnSpc>
                <a:spcPct val="100000"/>
              </a:lnSpc>
              <a:spcBef>
                <a:spcPts val="1200"/>
              </a:spcBef>
              <a:buSzPct val="100000"/>
              <a:buFont typeface="Times Roman"/>
              <a:buChar char="•"/>
              <a:defRPr b="0" sz="1600"/>
            </a:pPr>
            <a:r>
              <a:t>Additionally, a Pavement Distress Index (ASPDI) is computed using the output to provide a quantitative road quality score.</a:t>
            </a:r>
          </a:p>
        </p:txBody>
      </p:sp>
      <p:sp>
        <p:nvSpPr>
          <p:cNvPr id="121" name="Contd…."/>
          <p:cNvSpPr txBox="1"/>
          <p:nvPr>
            <p:ph type="title" idx="4294967295"/>
          </p:nvPr>
        </p:nvSpPr>
        <p:spPr>
          <a:xfrm>
            <a:off x="736240" y="241492"/>
            <a:ext cx="10972801" cy="559309"/>
          </a:xfrm>
          <a:prstGeom prst="rect">
            <a:avLst/>
          </a:prstGeom>
        </p:spPr>
        <p:txBody>
          <a:bodyPr>
            <a:noAutofit/>
          </a:bodyPr>
          <a:lstStyle>
            <a:lvl1pPr>
              <a:defRPr sz="3400"/>
            </a:lvl1pPr>
          </a:lstStyle>
          <a:p>
            <a:pPr/>
            <a:r>
              <a:t>       Contd….</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object 2"/>
          <p:cNvSpPr txBox="1"/>
          <p:nvPr>
            <p:ph type="title"/>
          </p:nvPr>
        </p:nvSpPr>
        <p:spPr>
          <a:xfrm>
            <a:off x="1258128" y="208160"/>
            <a:ext cx="3170829" cy="443071"/>
          </a:xfrm>
          <a:prstGeom prst="rect">
            <a:avLst/>
          </a:prstGeom>
        </p:spPr>
        <p:txBody>
          <a:bodyPr/>
          <a:lstStyle>
            <a:lvl1pPr indent="12700">
              <a:defRPr spc="-100" sz="2800"/>
            </a:lvl1pPr>
          </a:lstStyle>
          <a:p>
            <a:pPr/>
            <a:r>
              <a:t>Architecture (Yolov8)</a:t>
            </a:r>
          </a:p>
        </p:txBody>
      </p:sp>
      <p:grpSp>
        <p:nvGrpSpPr>
          <p:cNvPr id="126" name="Image Gallery"/>
          <p:cNvGrpSpPr/>
          <p:nvPr/>
        </p:nvGrpSpPr>
        <p:grpSpPr>
          <a:xfrm>
            <a:off x="659097" y="962814"/>
            <a:ext cx="10873806" cy="5530635"/>
            <a:chOff x="0" y="0"/>
            <a:chExt cx="10873805" cy="5530634"/>
          </a:xfrm>
        </p:grpSpPr>
        <p:pic>
          <p:nvPicPr>
            <p:cNvPr id="124" name="Screenshot 2025-04-22 at 5.40.30 PM.png" descr="Screenshot 2025-04-22 at 5.40.30 PM.png"/>
            <p:cNvPicPr>
              <a:picLocks noChangeAspect="1"/>
            </p:cNvPicPr>
            <p:nvPr/>
          </p:nvPicPr>
          <p:blipFill>
            <a:blip r:embed="rId2">
              <a:extLst/>
            </a:blip>
            <a:srcRect l="0" t="0" r="0" b="0"/>
            <a:stretch>
              <a:fillRect/>
            </a:stretch>
          </p:blipFill>
          <p:spPr>
            <a:xfrm>
              <a:off x="2374814" y="0"/>
              <a:ext cx="6124177" cy="5060387"/>
            </a:xfrm>
            <a:prstGeom prst="rect">
              <a:avLst/>
            </a:prstGeom>
            <a:ln w="12700" cap="flat">
              <a:noFill/>
              <a:miter lim="400000"/>
            </a:ln>
            <a:effectLst/>
          </p:spPr>
        </p:pic>
        <p:sp>
          <p:nvSpPr>
            <p:cNvPr id="125" name="Yolov8 Architecture"/>
            <p:cNvSpPr/>
            <p:nvPr/>
          </p:nvSpPr>
          <p:spPr>
            <a:xfrm>
              <a:off x="0" y="5136586"/>
              <a:ext cx="10873806" cy="39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lgn="ctr">
                <a:lnSpc>
                  <a:spcPct val="100000"/>
                </a:lnSpc>
                <a:defRPr b="0">
                  <a:latin typeface="+mj-lt"/>
                  <a:ea typeface="+mj-ea"/>
                  <a:cs typeface="+mj-cs"/>
                  <a:sym typeface="Calibri"/>
                </a:defRPr>
              </a:lvl1pPr>
            </a:lstStyle>
            <a:p>
              <a:pPr/>
              <a:r>
                <a:t>Yolov8 Architecture</a:t>
              </a:r>
            </a:p>
          </p:txBody>
        </p:sp>
      </p:gr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1. Backbone (Feature Extraction)…"/>
          <p:cNvSpPr txBox="1"/>
          <p:nvPr>
            <p:ph type="body" idx="4294967295"/>
          </p:nvPr>
        </p:nvSpPr>
        <p:spPr>
          <a:xfrm>
            <a:off x="413883" y="1142645"/>
            <a:ext cx="10972801" cy="5257801"/>
          </a:xfrm>
          <a:prstGeom prst="rect">
            <a:avLst/>
          </a:prstGeom>
        </p:spPr>
        <p:txBody>
          <a:bodyPr>
            <a:noAutofit/>
          </a:bodyPr>
          <a:lstStyle/>
          <a:p>
            <a:pPr defTabSz="457200">
              <a:lnSpc>
                <a:spcPct val="150000"/>
              </a:lnSpc>
              <a:spcBef>
                <a:spcPts val="1400"/>
              </a:spcBef>
              <a:defRPr b="1" sz="2000">
                <a:latin typeface="+mn-lt"/>
                <a:ea typeface="+mn-ea"/>
                <a:cs typeface="+mn-cs"/>
                <a:sym typeface="Bookman Old Style"/>
              </a:defRPr>
            </a:pPr>
            <a:r>
              <a:t>1. </a:t>
            </a:r>
            <a:r>
              <a:rPr sz="1800"/>
              <a:t>Backbone (Feature Extraction)</a:t>
            </a:r>
          </a:p>
          <a:p>
            <a:pPr marL="457200" indent="-317500" defTabSz="457200">
              <a:spcBef>
                <a:spcPts val="1200"/>
              </a:spcBef>
              <a:buSzPct val="100000"/>
              <a:buFont typeface="Times Roman"/>
              <a:buChar char="•"/>
              <a:defRPr sz="1600">
                <a:latin typeface="+mn-lt"/>
                <a:ea typeface="+mn-ea"/>
                <a:cs typeface="+mn-cs"/>
                <a:sym typeface="Bookman Old Style"/>
              </a:defRPr>
            </a:pPr>
            <a:r>
              <a:t>The backbone is responsible for </a:t>
            </a:r>
            <a:r>
              <a:rPr b="1"/>
              <a:t>extracting visual features</a:t>
            </a:r>
            <a:r>
              <a:t> from the input image.</a:t>
            </a:r>
          </a:p>
          <a:p>
            <a:pPr marL="457200" indent="-317500" defTabSz="457200">
              <a:spcBef>
                <a:spcPts val="1200"/>
              </a:spcBef>
              <a:buSzPct val="100000"/>
              <a:buFont typeface="Times Roman"/>
              <a:buChar char="•"/>
              <a:defRPr sz="1600">
                <a:latin typeface="+mn-lt"/>
                <a:ea typeface="+mn-ea"/>
                <a:cs typeface="+mn-cs"/>
                <a:sym typeface="Bookman Old Style"/>
              </a:defRPr>
            </a:pPr>
            <a:r>
              <a:t>Starts with </a:t>
            </a:r>
            <a:r>
              <a:rPr b="1"/>
              <a:t>convolutional layers</a:t>
            </a:r>
            <a:r>
              <a:t> and then applies </a:t>
            </a:r>
            <a:r>
              <a:rPr b="1"/>
              <a:t>C2f modules</a:t>
            </a:r>
            <a:r>
              <a:t>, which are enhanced residual bottlenecks.</a:t>
            </a:r>
          </a:p>
          <a:p>
            <a:pPr marL="457200" indent="-317500" defTabSz="457200">
              <a:spcBef>
                <a:spcPts val="1200"/>
              </a:spcBef>
              <a:buSzPct val="100000"/>
              <a:buFont typeface="Times Roman"/>
              <a:buChar char="•"/>
              <a:defRPr sz="1600">
                <a:latin typeface="+mn-lt"/>
                <a:ea typeface="+mn-ea"/>
                <a:cs typeface="+mn-cs"/>
                <a:sym typeface="Bookman Old Style"/>
              </a:defRPr>
            </a:pPr>
            <a:r>
              <a:t>Feature maps are downsampled from </a:t>
            </a:r>
            <a:r>
              <a:rPr b="1"/>
              <a:t>640×640</a:t>
            </a:r>
            <a:r>
              <a:t> to </a:t>
            </a:r>
            <a:r>
              <a:rPr b="1"/>
              <a:t>20×20</a:t>
            </a:r>
            <a:r>
              <a:t>, capturing multi-scale information.</a:t>
            </a:r>
          </a:p>
        </p:txBody>
      </p:sp>
      <p:graphicFrame>
        <p:nvGraphicFramePr>
          <p:cNvPr id="129" name="Table 1"/>
          <p:cNvGraphicFramePr/>
          <p:nvPr/>
        </p:nvGraphicFramePr>
        <p:xfrm>
          <a:off x="955078" y="3456342"/>
          <a:ext cx="6874904" cy="2324236"/>
        </p:xfrm>
        <a:graphic xmlns:a="http://schemas.openxmlformats.org/drawingml/2006/main">
          <a:graphicData uri="http://schemas.openxmlformats.org/drawingml/2006/table">
            <a:tbl>
              <a:tblPr firstCol="0" firstRow="0" lastCol="0" lastRow="0" bandCol="0" bandRow="0" rtl="0">
                <a:tableStyleId>{2708684C-4D16-4618-839F-0558EEFCDFE6}</a:tableStyleId>
              </a:tblPr>
              <a:tblGrid>
                <a:gridCol w="2287401"/>
                <a:gridCol w="2287401"/>
                <a:gridCol w="2287401"/>
              </a:tblGrid>
              <a:tr h="770511">
                <a:tc>
                  <a:txBody>
                    <a:bodyPr/>
                    <a:lstStyle/>
                    <a:p>
                      <a:pPr indent="0" algn="ctr">
                        <a:defRPr spc="0" sz="1800"/>
                      </a:pPr>
                      <a:r>
                        <a:rPr>
                          <a:sym typeface="Bookman Old Style"/>
                        </a:rPr>
                        <a:t>Layer</a:t>
                      </a:r>
                    </a:p>
                  </a:txBody>
                  <a:tcPr marL="0" marR="0" marT="0" marB="0" anchor="t" anchorCtr="0" horzOverflow="overflow"/>
                </a:tc>
                <a:tc>
                  <a:txBody>
                    <a:bodyPr/>
                    <a:lstStyle/>
                    <a:p>
                      <a:pPr indent="0" algn="ctr">
                        <a:defRPr spc="0" sz="1800"/>
                      </a:pPr>
                      <a:r>
                        <a:rPr>
                          <a:sym typeface="Bookman Old Style"/>
                        </a:rPr>
                        <a:t>Operation</a:t>
                      </a:r>
                    </a:p>
                  </a:txBody>
                  <a:tcPr marL="0" marR="0" marT="0" marB="0" anchor="t" anchorCtr="0" horzOverflow="overflow"/>
                </a:tc>
                <a:tc>
                  <a:txBody>
                    <a:bodyPr/>
                    <a:lstStyle/>
                    <a:p>
                      <a:pPr indent="0" algn="ctr">
                        <a:defRPr spc="0" sz="1800"/>
                      </a:pPr>
                      <a:r>
                        <a:rPr>
                          <a:sym typeface="Bookman Old Style"/>
                        </a:rPr>
                        <a:t>Purpose</a:t>
                      </a:r>
                    </a:p>
                  </a:txBody>
                  <a:tcPr marL="0" marR="0" marT="0" marB="0" anchor="t" anchorCtr="0" horzOverflow="overflow"/>
                </a:tc>
              </a:tr>
              <a:tr h="770511">
                <a:tc>
                  <a:txBody>
                    <a:bodyPr/>
                    <a:lstStyle/>
                    <a:p>
                      <a:pPr indent="0" algn="ctr">
                        <a:defRPr spc="0" sz="1800"/>
                      </a:pPr>
                      <a:r>
                        <a:rPr sz="1600">
                          <a:sym typeface="Bookman Old Style"/>
                        </a:rPr>
                        <a:t>P1 - P5</a:t>
                      </a:r>
                    </a:p>
                  </a:txBody>
                  <a:tcPr marL="0" marR="0" marT="0" marB="0" anchor="t" anchorCtr="0" horzOverflow="overflow"/>
                </a:tc>
                <a:tc>
                  <a:txBody>
                    <a:bodyPr/>
                    <a:lstStyle/>
                    <a:p>
                      <a:pPr indent="0" algn="ctr" defTabSz="457200">
                        <a:spcBef>
                          <a:spcPts val="1200"/>
                        </a:spcBef>
                        <a:defRPr spc="0" sz="1800"/>
                      </a:pPr>
                      <a:r>
                        <a:rPr sz="1600">
                          <a:sym typeface="Bookman Old Style"/>
                        </a:rPr>
                        <a:t>Conv + C2f Modules</a:t>
                      </a:r>
                    </a:p>
                  </a:txBody>
                  <a:tcPr marL="0" marR="0" marT="0" marB="0" anchor="t" anchorCtr="0" horzOverflow="overflow"/>
                </a:tc>
                <a:tc>
                  <a:txBody>
                    <a:bodyPr/>
                    <a:lstStyle/>
                    <a:p>
                      <a:pPr indent="0" algn="ctr" defTabSz="457200">
                        <a:spcBef>
                          <a:spcPts val="1200"/>
                        </a:spcBef>
                        <a:defRPr spc="0" sz="1800"/>
                      </a:pPr>
                      <a:r>
                        <a:rPr sz="1600">
                          <a:sym typeface="Bookman Old Style"/>
                        </a:rPr>
                        <a:t>Extract local and global features</a:t>
                      </a:r>
                    </a:p>
                  </a:txBody>
                  <a:tcPr marL="0" marR="0" marT="0" marB="0" anchor="t" anchorCtr="0" horzOverflow="overflow"/>
                </a:tc>
              </a:tr>
              <a:tr h="770511">
                <a:tc>
                  <a:txBody>
                    <a:bodyPr/>
                    <a:lstStyle/>
                    <a:p>
                      <a:pPr indent="0" algn="ctr" defTabSz="457200">
                        <a:spcBef>
                          <a:spcPts val="1200"/>
                        </a:spcBef>
                        <a:defRPr spc="0" sz="1800"/>
                      </a:pPr>
                      <a:r>
                        <a:rPr sz="1600">
                          <a:sym typeface="Bookman Old Style"/>
                        </a:rPr>
                        <a:t>SPPF</a:t>
                      </a:r>
                    </a:p>
                  </a:txBody>
                  <a:tcPr marL="0" marR="0" marT="0" marB="0" anchor="t" anchorCtr="0" horzOverflow="overflow"/>
                </a:tc>
                <a:tc>
                  <a:txBody>
                    <a:bodyPr/>
                    <a:lstStyle/>
                    <a:p>
                      <a:pPr indent="0" algn="ctr" defTabSz="457200">
                        <a:spcBef>
                          <a:spcPts val="1200"/>
                        </a:spcBef>
                        <a:defRPr spc="0" sz="1800"/>
                      </a:pPr>
                      <a:r>
                        <a:rPr sz="1600">
                          <a:sym typeface="Bookman Old Style"/>
                        </a:rPr>
                        <a:t>Spatial Pyramid Pool
</a:t>
                      </a:r>
                    </a:p>
                  </a:txBody>
                  <a:tcPr marL="0" marR="0" marT="0" marB="0" anchor="t" anchorCtr="0" horzOverflow="overflow"/>
                </a:tc>
                <a:tc>
                  <a:txBody>
                    <a:bodyPr/>
                    <a:lstStyle/>
                    <a:p>
                      <a:pPr indent="0" algn="ctr" defTabSz="457200">
                        <a:spcBef>
                          <a:spcPts val="1200"/>
                        </a:spcBef>
                        <a:defRPr spc="0" sz="1800"/>
                      </a:pPr>
                      <a:r>
                        <a:rPr sz="1600">
                          <a:sym typeface="Bookman Old Style"/>
                        </a:rPr>
                        <a:t>Enrich context with multi-scale pooling</a:t>
                      </a:r>
                    </a:p>
                  </a:txBody>
                  <a:tcPr marL="0" marR="0" marT="0" marB="0" anchor="t" anchorCtr="0" horzOverflow="overflow"/>
                </a:tc>
              </a:tr>
            </a:tbl>
          </a:graphicData>
        </a:graphic>
      </p:graphicFrame>
      <p:sp>
        <p:nvSpPr>
          <p:cNvPr id="130" name="Contd…."/>
          <p:cNvSpPr txBox="1"/>
          <p:nvPr>
            <p:ph type="title" idx="4294967295"/>
          </p:nvPr>
        </p:nvSpPr>
        <p:spPr>
          <a:xfrm>
            <a:off x="736240" y="241492"/>
            <a:ext cx="10972801" cy="559309"/>
          </a:xfrm>
          <a:prstGeom prst="rect">
            <a:avLst/>
          </a:prstGeom>
        </p:spPr>
        <p:txBody>
          <a:bodyPr>
            <a:noAutofit/>
          </a:bodyPr>
          <a:lstStyle>
            <a:lvl1pPr>
              <a:defRPr sz="3400"/>
            </a:lvl1pPr>
          </a:lstStyle>
          <a:p>
            <a:pPr/>
            <a:r>
              <a:t>       Contd….</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2. Neck (Feature Aggregation)…"/>
          <p:cNvSpPr txBox="1"/>
          <p:nvPr>
            <p:ph type="body" idx="4294967295"/>
          </p:nvPr>
        </p:nvSpPr>
        <p:spPr>
          <a:xfrm>
            <a:off x="494472" y="1142645"/>
            <a:ext cx="10972801" cy="5257801"/>
          </a:xfrm>
          <a:prstGeom prst="rect">
            <a:avLst/>
          </a:prstGeom>
        </p:spPr>
        <p:txBody>
          <a:bodyPr>
            <a:noAutofit/>
          </a:bodyPr>
          <a:lstStyle/>
          <a:p>
            <a:pPr defTabSz="457200">
              <a:spcBef>
                <a:spcPts val="1400"/>
              </a:spcBef>
              <a:defRPr b="1" sz="1600">
                <a:latin typeface="+mn-lt"/>
                <a:ea typeface="+mn-ea"/>
                <a:cs typeface="+mn-cs"/>
                <a:sym typeface="Bookman Old Style"/>
              </a:defRPr>
            </a:pPr>
            <a:r>
              <a:t>2. </a:t>
            </a:r>
            <a:r>
              <a:rPr sz="1800"/>
              <a:t>Neck (Feature Aggregation)</a:t>
            </a:r>
          </a:p>
          <a:p>
            <a:pPr marL="457200" indent="-317500" defTabSz="457200">
              <a:spcBef>
                <a:spcPts val="1200"/>
              </a:spcBef>
              <a:buSzPct val="100000"/>
              <a:buFont typeface="Times Roman"/>
              <a:buChar char="•"/>
              <a:defRPr sz="1600">
                <a:latin typeface="+mn-lt"/>
                <a:ea typeface="+mn-ea"/>
                <a:cs typeface="+mn-cs"/>
                <a:sym typeface="Bookman Old Style"/>
              </a:defRPr>
            </a:pPr>
            <a:r>
              <a:t>The neck fuses features from different resolutions for better localization and classification.</a:t>
            </a:r>
          </a:p>
          <a:p>
            <a:pPr marL="457200" indent="-317500" defTabSz="457200">
              <a:spcBef>
                <a:spcPts val="1200"/>
              </a:spcBef>
              <a:buSzPct val="100000"/>
              <a:buFont typeface="Times Roman"/>
              <a:buChar char="•"/>
              <a:defRPr sz="1600">
                <a:latin typeface="+mn-lt"/>
                <a:ea typeface="+mn-ea"/>
                <a:cs typeface="+mn-cs"/>
                <a:sym typeface="Bookman Old Style"/>
              </a:defRPr>
            </a:pPr>
            <a:r>
              <a:t>Uses </a:t>
            </a:r>
            <a:r>
              <a:rPr b="1"/>
              <a:t>FPN-style</a:t>
            </a:r>
            <a:r>
              <a:t> architecture with:</a:t>
            </a:r>
          </a:p>
          <a:p>
            <a:pPr lvl="1" marL="914400" indent="-317500" defTabSz="457200">
              <a:spcBef>
                <a:spcPts val="1200"/>
              </a:spcBef>
              <a:buSzPct val="100000"/>
              <a:buFont typeface="Times Roman"/>
              <a:buChar char="◦"/>
              <a:defRPr sz="1600">
                <a:latin typeface="+mn-lt"/>
                <a:ea typeface="+mn-ea"/>
                <a:cs typeface="+mn-cs"/>
                <a:sym typeface="Bookman Old Style"/>
              </a:defRPr>
            </a:pPr>
            <a:r>
              <a:rPr b="1"/>
              <a:t>Upsampling</a:t>
            </a:r>
            <a:r>
              <a:t> to increase resolution.</a:t>
            </a:r>
          </a:p>
          <a:p>
            <a:pPr lvl="1" marL="914400" indent="-317500" defTabSz="457200">
              <a:spcBef>
                <a:spcPts val="1200"/>
              </a:spcBef>
              <a:buSzPct val="100000"/>
              <a:buFont typeface="Times Roman"/>
              <a:buChar char="◦"/>
              <a:defRPr sz="1600">
                <a:latin typeface="+mn-lt"/>
                <a:ea typeface="+mn-ea"/>
                <a:cs typeface="+mn-cs"/>
                <a:sym typeface="Bookman Old Style"/>
              </a:defRPr>
            </a:pPr>
            <a:r>
              <a:rPr b="1"/>
              <a:t>Concat</a:t>
            </a:r>
            <a:r>
              <a:t> to merge features from different stages.</a:t>
            </a:r>
          </a:p>
          <a:p>
            <a:pPr lvl="1" marL="914400" indent="-317500" defTabSz="457200">
              <a:spcBef>
                <a:spcPts val="1200"/>
              </a:spcBef>
              <a:buSzPct val="100000"/>
              <a:buFont typeface="Times Roman"/>
              <a:buChar char="◦"/>
              <a:defRPr sz="1600">
                <a:latin typeface="+mn-lt"/>
                <a:ea typeface="+mn-ea"/>
                <a:cs typeface="+mn-cs"/>
                <a:sym typeface="Bookman Old Style"/>
              </a:defRPr>
            </a:pPr>
            <a:r>
              <a:rPr b="1"/>
              <a:t>C2f modules</a:t>
            </a:r>
            <a:r>
              <a:t> for further refinement.</a:t>
            </a:r>
          </a:p>
          <a:p>
            <a:pPr defTabSz="457200">
              <a:spcBef>
                <a:spcPts val="1200"/>
              </a:spcBef>
              <a:defRPr sz="1600">
                <a:latin typeface="+mn-lt"/>
                <a:ea typeface="+mn-ea"/>
                <a:cs typeface="+mn-cs"/>
                <a:sym typeface="Bookman Old Style"/>
              </a:defRPr>
            </a:pPr>
          </a:p>
        </p:txBody>
      </p:sp>
      <p:graphicFrame>
        <p:nvGraphicFramePr>
          <p:cNvPr id="133" name="Table 1"/>
          <p:cNvGraphicFramePr/>
          <p:nvPr/>
        </p:nvGraphicFramePr>
        <p:xfrm>
          <a:off x="886001" y="3502393"/>
          <a:ext cx="9281114" cy="2790545"/>
        </p:xfrm>
        <a:graphic xmlns:a="http://schemas.openxmlformats.org/drawingml/2006/main">
          <a:graphicData uri="http://schemas.openxmlformats.org/drawingml/2006/table">
            <a:tbl>
              <a:tblPr firstCol="0" firstRow="0" lastCol="0" lastRow="0" bandCol="0" bandRow="0" rtl="0">
                <a:tableStyleId>{2708684C-4D16-4618-839F-0558EEFCDFE6}</a:tableStyleId>
              </a:tblPr>
              <a:tblGrid>
                <a:gridCol w="2157796"/>
                <a:gridCol w="7110616"/>
              </a:tblGrid>
              <a:tr h="542846">
                <a:tc>
                  <a:txBody>
                    <a:bodyPr/>
                    <a:lstStyle/>
                    <a:p>
                      <a:pPr indent="0" algn="ctr">
                        <a:defRPr spc="0" sz="1800"/>
                      </a:pPr>
                      <a:r>
                        <a:rPr sz="1600">
                          <a:sym typeface="Bookman Old Style"/>
                        </a:rPr>
                        <a:t>Operation</a:t>
                      </a:r>
                    </a:p>
                  </a:txBody>
                  <a:tcPr marL="0" marR="0" marT="0" marB="0" anchor="ctr" anchorCtr="0" horzOverflow="overflow"/>
                </a:tc>
                <a:tc>
                  <a:txBody>
                    <a:bodyPr/>
                    <a:lstStyle/>
                    <a:p>
                      <a:pPr indent="0" algn="ctr">
                        <a:defRPr spc="0" sz="1800"/>
                      </a:pPr>
                      <a:r>
                        <a:rPr sz="1600">
                          <a:sym typeface="Bookman Old Style"/>
                        </a:rPr>
                        <a:t>Description</a:t>
                      </a:r>
                    </a:p>
                  </a:txBody>
                  <a:tcPr marL="0" marR="0" marT="0" marB="0" anchor="ctr" anchorCtr="0" horzOverflow="overflow"/>
                </a:tc>
              </a:tr>
              <a:tr h="717758">
                <a:tc>
                  <a:txBody>
                    <a:bodyPr/>
                    <a:lstStyle/>
                    <a:p>
                      <a:pPr indent="0" algn="ctr">
                        <a:defRPr spc="0" sz="1800"/>
                      </a:pPr>
                      <a:r>
                        <a:rPr sz="1600">
                          <a:sym typeface="Bookman Old Style"/>
                        </a:rPr>
                        <a:t>Upsample</a:t>
                      </a:r>
                    </a:p>
                  </a:txBody>
                  <a:tcPr marL="0" marR="0" marT="0" marB="0" anchor="ctr" anchorCtr="0" horzOverflow="overflow"/>
                </a:tc>
                <a:tc>
                  <a:txBody>
                    <a:bodyPr/>
                    <a:lstStyle/>
                    <a:p>
                      <a:pPr indent="0" algn="ctr" defTabSz="457200">
                        <a:spcBef>
                          <a:spcPts val="1200"/>
                        </a:spcBef>
                        <a:defRPr spc="0" sz="1800"/>
                      </a:pPr>
                      <a:r>
                        <a:rPr sz="1600">
                          <a:sym typeface="Bookman Old Style"/>
                        </a:rPr>
                        <a:t>Enlarges feature maps to combine with higher-resolution features
</a:t>
                      </a:r>
                    </a:p>
                  </a:txBody>
                  <a:tcPr marL="0" marR="0" marT="0" marB="0" anchor="ctr" anchorCtr="0" horzOverflow="overflow"/>
                </a:tc>
              </a:tr>
              <a:tr h="680414">
                <a:tc>
                  <a:txBody>
                    <a:bodyPr/>
                    <a:lstStyle/>
                    <a:p>
                      <a:pPr indent="0" algn="ctr" defTabSz="457200">
                        <a:spcBef>
                          <a:spcPts val="1200"/>
                        </a:spcBef>
                        <a:defRPr spc="0" sz="1800"/>
                      </a:pPr>
                      <a:r>
                        <a:rPr sz="1600">
                          <a:sym typeface="Bookman Old Style"/>
                        </a:rPr>
                        <a:t>Concat</a:t>
                      </a:r>
                    </a:p>
                  </a:txBody>
                  <a:tcPr marL="0" marR="0" marT="0" marB="0" anchor="ctr" anchorCtr="0" horzOverflow="overflow"/>
                </a:tc>
                <a:tc>
                  <a:txBody>
                    <a:bodyPr/>
                    <a:lstStyle/>
                    <a:p>
                      <a:pPr indent="0" algn="ctr" defTabSz="457200">
                        <a:spcBef>
                          <a:spcPts val="1200"/>
                        </a:spcBef>
                        <a:defRPr spc="0" sz="1800"/>
                      </a:pPr>
                      <a:r>
                        <a:rPr sz="1600">
                          <a:sym typeface="Bookman Old Style"/>
                        </a:rPr>
                        <a:t>Fuses features from different scales
</a:t>
                      </a:r>
                    </a:p>
                  </a:txBody>
                  <a:tcPr marL="0" marR="0" marT="0" marB="0" anchor="ctr" anchorCtr="0" horzOverflow="overflow"/>
                </a:tc>
              </a:tr>
              <a:tr h="680414">
                <a:tc>
                  <a:txBody>
                    <a:bodyPr/>
                    <a:lstStyle/>
                    <a:p>
                      <a:pPr indent="0" algn="ctr" defTabSz="457200">
                        <a:spcBef>
                          <a:spcPts val="1200"/>
                        </a:spcBef>
                        <a:defRPr spc="0" sz="1800"/>
                      </a:pPr>
                      <a:r>
                        <a:rPr sz="1600">
                          <a:sym typeface="Bookman Old Style"/>
                        </a:rPr>
                        <a:t>C2f</a:t>
                      </a:r>
                    </a:p>
                  </a:txBody>
                  <a:tcPr marL="0" marR="0" marT="0" marB="0" anchor="ctr" anchorCtr="0" horzOverflow="overflow"/>
                </a:tc>
                <a:tc>
                  <a:txBody>
                    <a:bodyPr/>
                    <a:lstStyle/>
                    <a:p>
                      <a:pPr indent="0" algn="ctr" defTabSz="457200">
                        <a:spcBef>
                          <a:spcPts val="1200"/>
                        </a:spcBef>
                        <a:defRPr spc="0" sz="1800"/>
                      </a:pPr>
                      <a:r>
                        <a:rPr sz="1600">
                          <a:sym typeface="Bookman Old Style"/>
                        </a:rPr>
                        <a:t>Refines features using lightweight, deeper paths
</a:t>
                      </a:r>
                    </a:p>
                  </a:txBody>
                  <a:tcPr marL="0" marR="0" marT="0" marB="0" anchor="ctr" anchorCtr="0" horzOverflow="overflow"/>
                </a:tc>
              </a:tr>
            </a:tbl>
          </a:graphicData>
        </a:graphic>
      </p:graphicFrame>
      <p:sp>
        <p:nvSpPr>
          <p:cNvPr id="134" name="Contd…."/>
          <p:cNvSpPr txBox="1"/>
          <p:nvPr>
            <p:ph type="title" idx="4294967295"/>
          </p:nvPr>
        </p:nvSpPr>
        <p:spPr>
          <a:xfrm>
            <a:off x="736240" y="241492"/>
            <a:ext cx="10972801" cy="559309"/>
          </a:xfrm>
          <a:prstGeom prst="rect">
            <a:avLst/>
          </a:prstGeom>
        </p:spPr>
        <p:txBody>
          <a:bodyPr>
            <a:noAutofit/>
          </a:bodyPr>
          <a:lstStyle>
            <a:lvl1pPr>
              <a:defRPr sz="3400"/>
            </a:lvl1pPr>
          </a:lstStyle>
          <a:p>
            <a:pPr/>
            <a:r>
              <a:t>       Contd….</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3. Head (Detection Layer)…"/>
          <p:cNvSpPr txBox="1"/>
          <p:nvPr>
            <p:ph type="body" idx="4294967295"/>
          </p:nvPr>
        </p:nvSpPr>
        <p:spPr>
          <a:xfrm>
            <a:off x="494472" y="1142645"/>
            <a:ext cx="10972801" cy="5257801"/>
          </a:xfrm>
          <a:prstGeom prst="rect">
            <a:avLst/>
          </a:prstGeom>
        </p:spPr>
        <p:txBody>
          <a:bodyPr>
            <a:noAutofit/>
          </a:bodyPr>
          <a:lstStyle/>
          <a:p>
            <a:pPr defTabSz="457200">
              <a:lnSpc>
                <a:spcPct val="150000"/>
              </a:lnSpc>
              <a:spcBef>
                <a:spcPts val="1400"/>
              </a:spcBef>
              <a:defRPr b="1">
                <a:latin typeface="+mn-lt"/>
                <a:ea typeface="+mn-ea"/>
                <a:cs typeface="+mn-cs"/>
                <a:sym typeface="Bookman Old Style"/>
              </a:defRPr>
            </a:pPr>
            <a:r>
              <a:t>3. Head (Detection Layer)</a:t>
            </a:r>
          </a:p>
          <a:p>
            <a:pPr marL="457200" indent="-317500" defTabSz="457200">
              <a:spcBef>
                <a:spcPts val="1200"/>
              </a:spcBef>
              <a:buSzPct val="100000"/>
              <a:buFont typeface="Times Roman"/>
              <a:buChar char="•"/>
              <a:defRPr sz="1600">
                <a:latin typeface="+mn-lt"/>
                <a:ea typeface="+mn-ea"/>
                <a:cs typeface="+mn-cs"/>
                <a:sym typeface="Bookman Old Style"/>
              </a:defRPr>
            </a:pPr>
            <a:r>
              <a:t>Final detection heads operate at 3 different scales:</a:t>
            </a:r>
          </a:p>
          <a:p>
            <a:pPr lvl="1" marL="914400" indent="-317500" defTabSz="457200">
              <a:spcBef>
                <a:spcPts val="1200"/>
              </a:spcBef>
              <a:buSzPct val="100000"/>
              <a:buFont typeface="Times Roman"/>
              <a:buChar char="◦"/>
              <a:defRPr sz="1600">
                <a:latin typeface="+mn-lt"/>
                <a:ea typeface="+mn-ea"/>
                <a:cs typeface="+mn-cs"/>
                <a:sym typeface="Bookman Old Style"/>
              </a:defRPr>
            </a:pPr>
            <a:r>
              <a:t>80×80 (P3) for small objects</a:t>
            </a:r>
          </a:p>
          <a:p>
            <a:pPr lvl="1" marL="914400" indent="-317500" defTabSz="457200">
              <a:spcBef>
                <a:spcPts val="1200"/>
              </a:spcBef>
              <a:buSzPct val="100000"/>
              <a:buFont typeface="Times Roman"/>
              <a:buChar char="◦"/>
              <a:defRPr sz="1600">
                <a:latin typeface="+mn-lt"/>
                <a:ea typeface="+mn-ea"/>
                <a:cs typeface="+mn-cs"/>
                <a:sym typeface="Bookman Old Style"/>
              </a:defRPr>
            </a:pPr>
            <a:r>
              <a:t>40×40 (P4) for medium objects</a:t>
            </a:r>
          </a:p>
          <a:p>
            <a:pPr lvl="1" marL="914400" indent="-317500" defTabSz="457200">
              <a:spcBef>
                <a:spcPts val="1200"/>
              </a:spcBef>
              <a:buSzPct val="100000"/>
              <a:buFont typeface="Times Roman"/>
              <a:buChar char="◦"/>
              <a:defRPr sz="1600">
                <a:latin typeface="+mn-lt"/>
                <a:ea typeface="+mn-ea"/>
                <a:cs typeface="+mn-cs"/>
                <a:sym typeface="Bookman Old Style"/>
              </a:defRPr>
            </a:pPr>
            <a:r>
              <a:t>20×20 (P5) for large objects</a:t>
            </a:r>
          </a:p>
          <a:p>
            <a:pPr marL="457200" indent="-317500" defTabSz="457200">
              <a:spcBef>
                <a:spcPts val="1200"/>
              </a:spcBef>
              <a:buSzPct val="100000"/>
              <a:buFont typeface="Times Roman"/>
              <a:buChar char="•"/>
              <a:defRPr sz="1600">
                <a:latin typeface="+mn-lt"/>
                <a:ea typeface="+mn-ea"/>
                <a:cs typeface="+mn-cs"/>
                <a:sym typeface="Bookman Old Style"/>
              </a:defRPr>
            </a:pPr>
            <a:r>
              <a:t>Each detection head predicts:</a:t>
            </a:r>
          </a:p>
          <a:p>
            <a:pPr lvl="1" marL="914400" indent="-317500" defTabSz="457200">
              <a:spcBef>
                <a:spcPts val="1200"/>
              </a:spcBef>
              <a:buSzPct val="100000"/>
              <a:buFont typeface="Times Roman"/>
              <a:buChar char="◦"/>
              <a:defRPr sz="1600">
                <a:latin typeface="+mn-lt"/>
                <a:ea typeface="+mn-ea"/>
                <a:cs typeface="+mn-cs"/>
                <a:sym typeface="Bookman Old Style"/>
              </a:defRPr>
            </a:pPr>
            <a:r>
              <a:t>Bounding boxes</a:t>
            </a:r>
          </a:p>
          <a:p>
            <a:pPr lvl="1" marL="914400" indent="-317500" defTabSz="457200">
              <a:spcBef>
                <a:spcPts val="1200"/>
              </a:spcBef>
              <a:buSzPct val="100000"/>
              <a:buFont typeface="Times Roman"/>
              <a:buChar char="◦"/>
              <a:defRPr sz="1600">
                <a:latin typeface="+mn-lt"/>
                <a:ea typeface="+mn-ea"/>
                <a:cs typeface="+mn-cs"/>
                <a:sym typeface="Bookman Old Style"/>
              </a:defRPr>
            </a:pPr>
            <a:r>
              <a:t>Objectness score</a:t>
            </a:r>
          </a:p>
          <a:p>
            <a:pPr lvl="1" marL="914400" indent="-317500" defTabSz="457200">
              <a:spcBef>
                <a:spcPts val="1200"/>
              </a:spcBef>
              <a:buSzPct val="100000"/>
              <a:buFont typeface="Times Roman"/>
              <a:buChar char="◦"/>
              <a:defRPr sz="1600">
                <a:latin typeface="+mn-lt"/>
                <a:ea typeface="+mn-ea"/>
                <a:cs typeface="+mn-cs"/>
                <a:sym typeface="Bookman Old Style"/>
              </a:defRPr>
            </a:pPr>
            <a:r>
              <a:t>Class probabilities</a:t>
            </a:r>
          </a:p>
        </p:txBody>
      </p:sp>
      <p:sp>
        <p:nvSpPr>
          <p:cNvPr id="137" name="Contd…."/>
          <p:cNvSpPr txBox="1"/>
          <p:nvPr>
            <p:ph type="title" idx="4294967295"/>
          </p:nvPr>
        </p:nvSpPr>
        <p:spPr>
          <a:xfrm>
            <a:off x="736240" y="241492"/>
            <a:ext cx="10972801" cy="559309"/>
          </a:xfrm>
          <a:prstGeom prst="rect">
            <a:avLst/>
          </a:prstGeom>
        </p:spPr>
        <p:txBody>
          <a:bodyPr>
            <a:noAutofit/>
          </a:bodyPr>
          <a:lstStyle>
            <a:lvl1pPr>
              <a:defRPr sz="3400"/>
            </a:lvl1pPr>
          </a:lstStyle>
          <a:p>
            <a:pPr/>
            <a:r>
              <a:t>       Contd….</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object 2"/>
          <p:cNvSpPr txBox="1"/>
          <p:nvPr>
            <p:ph type="title"/>
          </p:nvPr>
        </p:nvSpPr>
        <p:spPr>
          <a:xfrm>
            <a:off x="1143000" y="163760"/>
            <a:ext cx="3170829" cy="443071"/>
          </a:xfrm>
          <a:prstGeom prst="rect">
            <a:avLst/>
          </a:prstGeom>
        </p:spPr>
        <p:txBody>
          <a:bodyPr/>
          <a:lstStyle>
            <a:lvl1pPr indent="12700">
              <a:defRPr spc="-100" sz="2800"/>
            </a:lvl1pPr>
          </a:lstStyle>
          <a:p>
            <a:pPr/>
            <a:r>
              <a:t>Implementation </a:t>
            </a:r>
          </a:p>
        </p:txBody>
      </p:sp>
      <p:sp>
        <p:nvSpPr>
          <p:cNvPr id="140" name="TextBox 4"/>
          <p:cNvSpPr txBox="1"/>
          <p:nvPr/>
        </p:nvSpPr>
        <p:spPr>
          <a:xfrm>
            <a:off x="430533" y="1142645"/>
            <a:ext cx="11426346" cy="5946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42596" indent="-142596" defTabSz="457200">
              <a:spcBef>
                <a:spcPts val="1200"/>
              </a:spcBef>
              <a:buSzPct val="100000"/>
              <a:buChar char="•"/>
            </a:pPr>
            <a:r>
              <a:t>Environment &amp; Dependencies</a:t>
            </a:r>
          </a:p>
          <a:p>
            <a:pPr lvl="1" marL="541421" indent="-160421" defTabSz="457200">
              <a:lnSpc>
                <a:spcPct val="100000"/>
              </a:lnSpc>
              <a:spcBef>
                <a:spcPts val="1200"/>
              </a:spcBef>
              <a:buSzPct val="100000"/>
              <a:buChar char="•"/>
              <a:defRPr b="0" sz="1600"/>
            </a:pPr>
            <a:r>
              <a:t>Installed libraries: ultralytics, ensemble-boxes, albumentations</a:t>
            </a:r>
          </a:p>
          <a:p>
            <a:pPr lvl="1" marL="541421" indent="-160421" defTabSz="457200">
              <a:lnSpc>
                <a:spcPct val="100000"/>
              </a:lnSpc>
              <a:spcBef>
                <a:spcPts val="1200"/>
              </a:spcBef>
              <a:buSzPct val="100000"/>
              <a:buChar char="•"/>
              <a:defRPr b="0" sz="1600"/>
            </a:pPr>
            <a:r>
              <a:t>Frameworks used: PyTorch, OpenCV, Albumentations, Matplotlib</a:t>
            </a:r>
          </a:p>
          <a:p>
            <a:pPr lvl="1" marL="521368" indent="-140368" defTabSz="457200">
              <a:lnSpc>
                <a:spcPct val="100000"/>
              </a:lnSpc>
              <a:spcBef>
                <a:spcPts val="1200"/>
              </a:spcBef>
              <a:buSzPct val="100000"/>
              <a:buChar char="•"/>
              <a:defRPr b="0" sz="1600"/>
            </a:pPr>
            <a:r>
              <a:t>We begin by setting up our environment using key libraries. YOLOv8 is handled by the Ultralytics package. For augmentations and preprocessing, we use Albumentations, and OpenCV with Matplotlib helps in visualization.</a:t>
            </a:r>
          </a:p>
          <a:p>
            <a:pPr marL="106947" indent="-106947" defTabSz="457200">
              <a:spcBef>
                <a:spcPts val="1200"/>
              </a:spcBef>
              <a:buSzPct val="100000"/>
              <a:buChar char="•"/>
            </a:pPr>
            <a:r>
              <a:t>Model &amp; Dataset Configuration</a:t>
            </a:r>
          </a:p>
          <a:p>
            <a:pPr lvl="1" marL="541421" indent="-160421" defTabSz="457200">
              <a:lnSpc>
                <a:spcPct val="100000"/>
              </a:lnSpc>
              <a:spcBef>
                <a:spcPts val="1200"/>
              </a:spcBef>
              <a:buSzPct val="100000"/>
              <a:buChar char="•"/>
              <a:defRPr b="0" sz="1600"/>
            </a:pPr>
            <a:r>
              <a:t>Model: yolov8m.pt (YOLOv8 Medium)</a:t>
            </a:r>
          </a:p>
          <a:p>
            <a:pPr lvl="1" marL="541421" indent="-160421" defTabSz="457200">
              <a:lnSpc>
                <a:spcPct val="100000"/>
              </a:lnSpc>
              <a:spcBef>
                <a:spcPts val="1200"/>
              </a:spcBef>
              <a:buSzPct val="100000"/>
              <a:buChar char="•"/>
              <a:defRPr b="0" sz="1600"/>
            </a:pPr>
            <a:r>
              <a:t>Number of classes: 13</a:t>
            </a:r>
          </a:p>
          <a:p>
            <a:pPr lvl="1" marL="541421" indent="-160421" defTabSz="457200">
              <a:lnSpc>
                <a:spcPct val="100000"/>
              </a:lnSpc>
              <a:spcBef>
                <a:spcPts val="1200"/>
              </a:spcBef>
              <a:buSzPct val="100000"/>
              <a:buChar char="•"/>
              <a:defRPr b="0" sz="1600"/>
            </a:pPr>
            <a:r>
              <a:t>Class labels:</a:t>
            </a:r>
          </a:p>
          <a:p>
            <a:pPr lvl="1" marL="541421" indent="-160421" defTabSz="457200">
              <a:lnSpc>
                <a:spcPct val="100000"/>
              </a:lnSpc>
              <a:spcBef>
                <a:spcPts val="1200"/>
              </a:spcBef>
              <a:buSzPct val="100000"/>
              <a:buChar char="•"/>
              <a:defRPr b="0" sz="1600"/>
            </a:pPr>
            <a:r>
              <a:t>block_crack, alligator, diagonal, longitudinal, irregular, transverse, lane_crack, patch, pothole, drain, manhole, ravelling, sealed</a:t>
            </a:r>
          </a:p>
          <a:p>
            <a:pPr lvl="1" marL="541421" indent="-160421" defTabSz="457200">
              <a:lnSpc>
                <a:spcPct val="100000"/>
              </a:lnSpc>
              <a:spcBef>
                <a:spcPts val="1200"/>
              </a:spcBef>
              <a:buSzPct val="100000"/>
              <a:buChar char="•"/>
              <a:defRPr b="0" sz="1600"/>
            </a:pPr>
            <a:r>
              <a:t>We load a pre-trained YOLOv8 medium model and customize it to detect 13 different pavement distress types defined in our dataset configuration.</a:t>
            </a:r>
          </a:p>
          <a:p>
            <a:pPr lvl="2" marL="457200" indent="0" defTabSz="457200">
              <a:lnSpc>
                <a:spcPct val="100000"/>
              </a:lnSpc>
              <a:spcBef>
                <a:spcPts val="1200"/>
              </a:spcBef>
              <a:tabLst>
                <a:tab pos="139700" algn="l"/>
                <a:tab pos="457200" algn="l"/>
              </a:tabLst>
              <a:defRPr b="0" sz="1600">
                <a:latin typeface="Times Roman"/>
                <a:ea typeface="Times Roman"/>
                <a:cs typeface="Times Roman"/>
                <a:sym typeface="Times Roman"/>
              </a:defRPr>
            </a:pP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TextBox 4"/>
          <p:cNvSpPr txBox="1"/>
          <p:nvPr/>
        </p:nvSpPr>
        <p:spPr>
          <a:xfrm>
            <a:off x="430533" y="1142645"/>
            <a:ext cx="11465336" cy="59651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42596" indent="-142596" defTabSz="457200">
              <a:spcBef>
                <a:spcPts val="1200"/>
              </a:spcBef>
              <a:buSzPct val="100000"/>
              <a:buChar char="•"/>
            </a:pPr>
            <a:r>
              <a:t>Image Preprocessing &amp; Augmentation</a:t>
            </a:r>
          </a:p>
          <a:p>
            <a:pPr lvl="1" marL="541421" indent="-160421" defTabSz="457200">
              <a:lnSpc>
                <a:spcPct val="100000"/>
              </a:lnSpc>
              <a:spcBef>
                <a:spcPts val="1200"/>
              </a:spcBef>
              <a:buSzPct val="100000"/>
              <a:buChar char="•"/>
              <a:defRPr b="0" sz="1600"/>
            </a:pPr>
            <a:r>
              <a:t>Resized to 640x640.</a:t>
            </a:r>
          </a:p>
          <a:p>
            <a:pPr lvl="1" marL="541421" indent="-160421" defTabSz="457200">
              <a:lnSpc>
                <a:spcPct val="100000"/>
              </a:lnSpc>
              <a:spcBef>
                <a:spcPts val="1200"/>
              </a:spcBef>
              <a:buSzPct val="100000"/>
              <a:buChar char="•"/>
              <a:defRPr sz="1600"/>
            </a:pPr>
            <a:r>
              <a:t>Augmentations applied</a:t>
            </a:r>
            <a:r>
              <a:rPr b="0"/>
              <a:t>:</a:t>
            </a:r>
            <a:endParaRPr b="0"/>
          </a:p>
          <a:p>
            <a:pPr lvl="3" marL="876300" indent="-317500" defTabSz="457200">
              <a:lnSpc>
                <a:spcPct val="100000"/>
              </a:lnSpc>
              <a:spcBef>
                <a:spcPts val="1200"/>
              </a:spcBef>
              <a:buSzPct val="100000"/>
              <a:buFont typeface="Times Roman"/>
              <a:buChar char="•"/>
              <a:defRPr b="0" sz="1600"/>
            </a:pPr>
            <a:r>
              <a:t>Random brightness/contrast</a:t>
            </a:r>
          </a:p>
          <a:p>
            <a:pPr lvl="3" marL="876300" indent="-317500" defTabSz="457200">
              <a:lnSpc>
                <a:spcPct val="100000"/>
              </a:lnSpc>
              <a:spcBef>
                <a:spcPts val="1200"/>
              </a:spcBef>
              <a:buSzPct val="100000"/>
              <a:buFont typeface="Times Roman"/>
              <a:buChar char="•"/>
              <a:defRPr b="0" sz="1600"/>
            </a:pPr>
            <a:r>
              <a:t>Horizontal flip</a:t>
            </a:r>
          </a:p>
          <a:p>
            <a:pPr lvl="1" marL="541421" indent="-160421" defTabSz="457200">
              <a:lnSpc>
                <a:spcPct val="100000"/>
              </a:lnSpc>
              <a:spcBef>
                <a:spcPts val="1200"/>
              </a:spcBef>
              <a:buSzPct val="100000"/>
              <a:buChar char="•"/>
              <a:defRPr b="0" sz="1600"/>
            </a:pPr>
            <a:r>
              <a:t>Normalization and tensor conversion.</a:t>
            </a:r>
          </a:p>
          <a:p>
            <a:pPr lvl="1" marL="541421" indent="-160421" defTabSz="457200">
              <a:lnSpc>
                <a:spcPct val="100000"/>
              </a:lnSpc>
              <a:spcBef>
                <a:spcPts val="1200"/>
              </a:spcBef>
              <a:buSzPct val="100000"/>
              <a:buChar char="•"/>
              <a:defRPr b="0" sz="1600"/>
            </a:pPr>
            <a:r>
              <a:t>In this step, we resize the image to match the input dimensions expected by YOLOv8. Then, we apply light augmentations like random brightness/contrast and horizontal flipping to slightly vary the input. Finally, the image is normalized and converted to a PyTorch tensor. This helps simulate variability, even during inference.</a:t>
            </a:r>
          </a:p>
          <a:p>
            <a:pPr marL="160421" indent="-160421" defTabSz="457200">
              <a:lnSpc>
                <a:spcPct val="100000"/>
              </a:lnSpc>
              <a:spcBef>
                <a:spcPts val="1200"/>
              </a:spcBef>
              <a:buSzPct val="100000"/>
              <a:buChar char="•"/>
            </a:pPr>
            <a:r>
              <a:t>Model Training</a:t>
            </a:r>
          </a:p>
          <a:p>
            <a:pPr lvl="1" marL="501315" indent="-120315" defTabSz="457200">
              <a:lnSpc>
                <a:spcPct val="100000"/>
              </a:lnSpc>
              <a:spcBef>
                <a:spcPts val="1200"/>
              </a:spcBef>
              <a:buSzPct val="100000"/>
              <a:buChar char="•"/>
              <a:defRPr b="0" sz="1600"/>
            </a:pPr>
            <a:r>
              <a:t>Trained on mapsia dataset with:</a:t>
            </a:r>
          </a:p>
          <a:p>
            <a:pPr lvl="1" marL="511342" indent="-130342" defTabSz="457200">
              <a:lnSpc>
                <a:spcPct val="100000"/>
              </a:lnSpc>
              <a:spcBef>
                <a:spcPts val="1200"/>
              </a:spcBef>
              <a:buSzPct val="100000"/>
              <a:buChar char="•"/>
              <a:defRPr b="0" sz="1600"/>
            </a:pPr>
            <a:r>
              <a:t>epochs=30, imgsz=640, batch=16</a:t>
            </a:r>
          </a:p>
          <a:p>
            <a:pPr lvl="1" marL="501315" indent="-120315" defTabSz="457200">
              <a:lnSpc>
                <a:spcPct val="100000"/>
              </a:lnSpc>
              <a:spcBef>
                <a:spcPts val="1200"/>
              </a:spcBef>
              <a:buSzPct val="100000"/>
              <a:buChar char="•"/>
              <a:defRPr b="0" sz="1600"/>
            </a:pPr>
            <a:r>
              <a:t>Augmentations: mosaic=1.0, mixup=0.5, augment=True.</a:t>
            </a:r>
          </a:p>
          <a:p>
            <a:pPr lvl="2" marL="457200" indent="0" defTabSz="457200">
              <a:lnSpc>
                <a:spcPct val="100000"/>
              </a:lnSpc>
              <a:spcBef>
                <a:spcPts val="1200"/>
              </a:spcBef>
              <a:tabLst>
                <a:tab pos="139700" algn="l"/>
                <a:tab pos="457200" algn="l"/>
              </a:tabLst>
              <a:defRPr b="0" sz="1600">
                <a:latin typeface="Times Roman"/>
                <a:ea typeface="Times Roman"/>
                <a:cs typeface="Times Roman"/>
                <a:sym typeface="Times Roman"/>
              </a:defRPr>
            </a:pPr>
          </a:p>
        </p:txBody>
      </p:sp>
      <p:sp>
        <p:nvSpPr>
          <p:cNvPr id="143" name="Implementation"/>
          <p:cNvSpPr txBox="1"/>
          <p:nvPr>
            <p:ph type="title" idx="4294967295"/>
          </p:nvPr>
        </p:nvSpPr>
        <p:spPr>
          <a:xfrm>
            <a:off x="1143000" y="163760"/>
            <a:ext cx="3170829" cy="443071"/>
          </a:xfrm>
          <a:prstGeom prst="rect">
            <a:avLst/>
          </a:prstGeom>
        </p:spPr>
        <p:txBody>
          <a:bodyPr/>
          <a:lstStyle>
            <a:lvl1pPr indent="12700">
              <a:defRPr spc="-100" sz="2800"/>
            </a:lvl1pPr>
          </a:lstStyle>
          <a:p>
            <a:pPr/>
            <a:r>
              <a:t>Implementation </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TextBox 4"/>
          <p:cNvSpPr txBox="1"/>
          <p:nvPr/>
        </p:nvSpPr>
        <p:spPr>
          <a:xfrm>
            <a:off x="430533" y="1142645"/>
            <a:ext cx="11330934" cy="531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42596" indent="-142596" defTabSz="457200">
              <a:spcBef>
                <a:spcPts val="1200"/>
              </a:spcBef>
              <a:buSzPct val="100000"/>
              <a:buChar char="•"/>
            </a:pPr>
            <a:r>
              <a:t>Post-processing with WBF</a:t>
            </a:r>
          </a:p>
          <a:p>
            <a:pPr lvl="1" marL="541421" indent="-160421" defTabSz="457200">
              <a:lnSpc>
                <a:spcPct val="100000"/>
              </a:lnSpc>
              <a:spcBef>
                <a:spcPts val="1200"/>
              </a:spcBef>
              <a:buSzPct val="100000"/>
              <a:buChar char="•"/>
              <a:defRPr b="0" sz="1600"/>
            </a:pPr>
            <a:r>
              <a:t>Normalized box coordinates</a:t>
            </a:r>
          </a:p>
          <a:p>
            <a:pPr lvl="1" marL="541421" indent="-160421" defTabSz="457200">
              <a:lnSpc>
                <a:spcPct val="100000"/>
              </a:lnSpc>
              <a:spcBef>
                <a:spcPts val="1200"/>
              </a:spcBef>
              <a:buSzPct val="100000"/>
              <a:buChar char="•"/>
              <a:defRPr b="0" sz="1600"/>
            </a:pPr>
            <a:r>
              <a:t>Fuses overlapping boxes</a:t>
            </a:r>
          </a:p>
          <a:p>
            <a:pPr lvl="1" marL="541421" indent="-160421" defTabSz="457200">
              <a:lnSpc>
                <a:spcPct val="100000"/>
              </a:lnSpc>
              <a:spcBef>
                <a:spcPts val="1200"/>
              </a:spcBef>
              <a:buSzPct val="100000"/>
              <a:buChar char="•"/>
              <a:defRPr b="0" sz="1600"/>
            </a:pPr>
            <a:r>
              <a:t>Keeps highest confidence score.</a:t>
            </a:r>
          </a:p>
          <a:p>
            <a:pPr lvl="1" marL="541421" indent="-160421" defTabSz="457200">
              <a:lnSpc>
                <a:spcPct val="100000"/>
              </a:lnSpc>
              <a:spcBef>
                <a:spcPts val="1200"/>
              </a:spcBef>
              <a:buSzPct val="100000"/>
              <a:buChar char="•"/>
              <a:defRPr b="0" sz="1600"/>
            </a:pPr>
            <a:r>
              <a:t>To improve detection accuracy, we use Weighted Box Fusion. It takes overlapping boxes from the YOLO output and combines them into one, weighing them based on confidence scores. This step reduces duplicate boxes and false positives.</a:t>
            </a:r>
          </a:p>
          <a:p>
            <a:pPr marL="106947" indent="-106947" defTabSz="457200">
              <a:spcBef>
                <a:spcPts val="1200"/>
              </a:spcBef>
              <a:buSzPct val="100000"/>
              <a:buChar char="•"/>
            </a:pPr>
            <a:r>
              <a:t>Visualization</a:t>
            </a:r>
          </a:p>
          <a:p>
            <a:pPr lvl="1" marL="541421" indent="-160421" defTabSz="457200">
              <a:lnSpc>
                <a:spcPct val="100000"/>
              </a:lnSpc>
              <a:spcBef>
                <a:spcPts val="1200"/>
              </a:spcBef>
              <a:buSzPct val="100000"/>
              <a:buChar char="•"/>
              <a:defRPr b="0" sz="1600"/>
            </a:pPr>
            <a:r>
              <a:t>Draw bounding boxes using OpenCV</a:t>
            </a:r>
          </a:p>
          <a:p>
            <a:pPr lvl="1" marL="541421" indent="-160421" defTabSz="457200">
              <a:lnSpc>
                <a:spcPct val="100000"/>
              </a:lnSpc>
              <a:spcBef>
                <a:spcPts val="1200"/>
              </a:spcBef>
              <a:buSzPct val="100000"/>
              <a:buChar char="•"/>
              <a:defRPr b="0" sz="1600"/>
            </a:pPr>
            <a:r>
              <a:t>Annotate each with class name and confidence</a:t>
            </a:r>
          </a:p>
          <a:p>
            <a:pPr lvl="1" marL="541421" indent="-160421" defTabSz="457200">
              <a:lnSpc>
                <a:spcPct val="100000"/>
              </a:lnSpc>
              <a:spcBef>
                <a:spcPts val="1200"/>
              </a:spcBef>
              <a:buSzPct val="100000"/>
              <a:buChar char="•"/>
              <a:defRPr b="0" sz="1600"/>
            </a:pPr>
            <a:r>
              <a:t>Display image using Matplotlib</a:t>
            </a:r>
          </a:p>
          <a:p>
            <a:pPr lvl="1" marL="541421" indent="-160421" defTabSz="457200">
              <a:lnSpc>
                <a:spcPct val="100000"/>
              </a:lnSpc>
              <a:spcBef>
                <a:spcPts val="1200"/>
              </a:spcBef>
              <a:buSzPct val="100000"/>
              <a:buChar char="•"/>
              <a:defRPr b="0" sz="1600"/>
            </a:pPr>
            <a:r>
              <a:t>In the final step, we use OpenCV to draw bounding boxes and annotate them with class names and confidence levels. This gives us a clean, interpretable output image showing all detected distress areas.</a:t>
            </a:r>
          </a:p>
        </p:txBody>
      </p:sp>
      <p:sp>
        <p:nvSpPr>
          <p:cNvPr id="146" name="Implementation"/>
          <p:cNvSpPr txBox="1"/>
          <p:nvPr>
            <p:ph type="title" idx="4294967295"/>
          </p:nvPr>
        </p:nvSpPr>
        <p:spPr>
          <a:xfrm>
            <a:off x="1143000" y="163760"/>
            <a:ext cx="3170829" cy="443071"/>
          </a:xfrm>
          <a:prstGeom prst="rect">
            <a:avLst/>
          </a:prstGeom>
        </p:spPr>
        <p:txBody>
          <a:bodyPr/>
          <a:lstStyle>
            <a:lvl1pPr indent="12700">
              <a:defRPr spc="-100" sz="2800"/>
            </a:lvl1pPr>
          </a:lstStyle>
          <a:p>
            <a:pPr/>
            <a:r>
              <a:t>Implementation </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TextBox 5"/>
          <p:cNvSpPr txBox="1"/>
          <p:nvPr/>
        </p:nvSpPr>
        <p:spPr>
          <a:xfrm>
            <a:off x="427799" y="1144263"/>
            <a:ext cx="11121947" cy="7581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marL="285750" indent="-285750" algn="just">
              <a:buSzPct val="100000"/>
              <a:buFont typeface="Arial"/>
              <a:buChar char="•"/>
            </a:lvl1pPr>
          </a:lstStyle>
          <a:p>
            <a:pPr/>
            <a:r>
              <a:t>Validation Metrics</a:t>
            </a:r>
          </a:p>
        </p:txBody>
      </p:sp>
      <p:sp>
        <p:nvSpPr>
          <p:cNvPr id="149" name="TextBox 3"/>
          <p:cNvSpPr txBox="1"/>
          <p:nvPr/>
        </p:nvSpPr>
        <p:spPr>
          <a:xfrm>
            <a:off x="1341119" y="228599"/>
            <a:ext cx="2880362" cy="4447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solidFill>
                  <a:srgbClr val="002060"/>
                </a:solidFill>
                <a:latin typeface="+mj-lt"/>
                <a:ea typeface="+mj-ea"/>
                <a:cs typeface="+mj-cs"/>
                <a:sym typeface="Calibri"/>
              </a:defRPr>
            </a:lvl1pPr>
          </a:lstStyle>
          <a:p>
            <a:pPr/>
            <a:r>
              <a:t>Results</a:t>
            </a:r>
          </a:p>
        </p:txBody>
      </p:sp>
      <p:graphicFrame>
        <p:nvGraphicFramePr>
          <p:cNvPr id="150" name="Table 1"/>
          <p:cNvGraphicFramePr/>
          <p:nvPr/>
        </p:nvGraphicFramePr>
        <p:xfrm>
          <a:off x="793899" y="1583996"/>
          <a:ext cx="9227283" cy="3057994"/>
        </p:xfrm>
        <a:graphic xmlns:a="http://schemas.openxmlformats.org/drawingml/2006/main">
          <a:graphicData uri="http://schemas.openxmlformats.org/drawingml/2006/table">
            <a:tbl>
              <a:tblPr firstCol="0" firstRow="0" lastCol="0" lastRow="0" bandCol="0" bandRow="0" rtl="0">
                <a:tableStyleId>{2708684C-4D16-4618-839F-0558EEFCDFE6}</a:tableStyleId>
              </a:tblPr>
              <a:tblGrid>
                <a:gridCol w="4607291"/>
                <a:gridCol w="4607291"/>
              </a:tblGrid>
              <a:tr h="609058">
                <a:tc>
                  <a:txBody>
                    <a:bodyPr/>
                    <a:lstStyle/>
                    <a:p>
                      <a:pPr indent="0" algn="ctr">
                        <a:defRPr spc="0" sz="1800"/>
                      </a:pPr>
                      <a:r>
                        <a:rPr b="1" sz="1600">
                          <a:sym typeface="Bookman Old Style"/>
                        </a:rPr>
                        <a:t>Metric</a:t>
                      </a:r>
                    </a:p>
                  </a:txBody>
                  <a:tcPr marL="0" marR="0" marT="0" marB="0" anchor="ctr" anchorCtr="0" horzOverflow="overflow"/>
                </a:tc>
                <a:tc>
                  <a:txBody>
                    <a:bodyPr/>
                    <a:lstStyle/>
                    <a:p>
                      <a:pPr indent="0" algn="ctr">
                        <a:defRPr spc="0" sz="1800"/>
                      </a:pPr>
                      <a:r>
                        <a:rPr b="1" sz="1600">
                          <a:sym typeface="Bookman Old Style"/>
                        </a:rPr>
                        <a:t>Value</a:t>
                      </a:r>
                    </a:p>
                  </a:txBody>
                  <a:tcPr marL="0" marR="0" marT="0" marB="0" anchor="ctr" anchorCtr="0" horzOverflow="overflow"/>
                </a:tc>
              </a:tr>
              <a:tr h="609058">
                <a:tc>
                  <a:txBody>
                    <a:bodyPr/>
                    <a:lstStyle/>
                    <a:p>
                      <a:pPr indent="0" algn="ctr">
                        <a:defRPr spc="0" sz="1800"/>
                      </a:pPr>
                      <a:r>
                        <a:rPr sz="1600">
                          <a:sym typeface="Bookman Old Style"/>
                        </a:rPr>
                        <a:t>Precision(P)</a:t>
                      </a:r>
                    </a:p>
                  </a:txBody>
                  <a:tcPr marL="0" marR="0" marT="0" marB="0" anchor="ctr" anchorCtr="0" horzOverflow="overflow"/>
                </a:tc>
                <a:tc>
                  <a:txBody>
                    <a:bodyPr/>
                    <a:lstStyle/>
                    <a:p>
                      <a:pPr indent="0" algn="ctr">
                        <a:defRPr spc="0" sz="1800"/>
                      </a:pPr>
                      <a:r>
                        <a:rPr sz="1600">
                          <a:sym typeface="Bookman Old Style"/>
                        </a:rPr>
                        <a:t>0.637</a:t>
                      </a:r>
                    </a:p>
                  </a:txBody>
                  <a:tcPr marL="0" marR="0" marT="0" marB="0" anchor="ctr" anchorCtr="0" horzOverflow="overflow"/>
                </a:tc>
              </a:tr>
              <a:tr h="609058">
                <a:tc>
                  <a:txBody>
                    <a:bodyPr/>
                    <a:lstStyle/>
                    <a:p>
                      <a:pPr indent="0" algn="ctr">
                        <a:defRPr spc="0" sz="1800"/>
                      </a:pPr>
                      <a:r>
                        <a:rPr sz="1600">
                          <a:sym typeface="Bookman Old Style"/>
                        </a:rPr>
                        <a:t>Recall(R)</a:t>
                      </a:r>
                    </a:p>
                  </a:txBody>
                  <a:tcPr marL="0" marR="0" marT="0" marB="0" anchor="ctr" anchorCtr="0" horzOverflow="overflow"/>
                </a:tc>
                <a:tc>
                  <a:txBody>
                    <a:bodyPr/>
                    <a:lstStyle/>
                    <a:p>
                      <a:pPr indent="0" algn="ctr">
                        <a:defRPr spc="0" sz="1800"/>
                      </a:pPr>
                      <a:r>
                        <a:rPr sz="1600">
                          <a:sym typeface="Bookman Old Style"/>
                        </a:rPr>
                        <a:t>0.597</a:t>
                      </a:r>
                    </a:p>
                  </a:txBody>
                  <a:tcPr marL="0" marR="0" marT="0" marB="0" anchor="ctr" anchorCtr="0" horzOverflow="overflow"/>
                </a:tc>
              </a:tr>
              <a:tr h="609058">
                <a:tc>
                  <a:txBody>
                    <a:bodyPr/>
                    <a:lstStyle/>
                    <a:p>
                      <a:pPr indent="0" algn="ctr">
                        <a:defRPr spc="0" sz="1800"/>
                      </a:pPr>
                      <a:r>
                        <a:rPr sz="1600">
                          <a:sym typeface="Bookman Old Style"/>
                        </a:rPr>
                        <a:t>mAP@0.5</a:t>
                      </a:r>
                    </a:p>
                  </a:txBody>
                  <a:tcPr marL="0" marR="0" marT="0" marB="0" anchor="ctr" anchorCtr="0" horzOverflow="overflow"/>
                </a:tc>
                <a:tc>
                  <a:txBody>
                    <a:bodyPr/>
                    <a:lstStyle/>
                    <a:p>
                      <a:pPr indent="0" algn="ctr">
                        <a:defRPr spc="0" sz="1800"/>
                      </a:pPr>
                      <a:r>
                        <a:rPr sz="1600">
                          <a:sym typeface="Bookman Old Style"/>
                        </a:rPr>
                        <a:t>0.615</a:t>
                      </a:r>
                    </a:p>
                  </a:txBody>
                  <a:tcPr marL="0" marR="0" marT="0" marB="0" anchor="ctr" anchorCtr="0" horzOverflow="overflow"/>
                </a:tc>
              </a:tr>
              <a:tr h="609058">
                <a:tc>
                  <a:txBody>
                    <a:bodyPr/>
                    <a:lstStyle/>
                    <a:p>
                      <a:pPr indent="0" algn="ctr">
                        <a:defRPr spc="0" sz="1800"/>
                      </a:pPr>
                      <a:r>
                        <a:rPr sz="1600">
                          <a:sym typeface="Bookman Old Style"/>
                        </a:rPr>
                        <a:t>mAP@0.5:0.95</a:t>
                      </a:r>
                    </a:p>
                  </a:txBody>
                  <a:tcPr marL="0" marR="0" marT="0" marB="0" anchor="ctr" anchorCtr="0" horzOverflow="overflow"/>
                </a:tc>
                <a:tc>
                  <a:txBody>
                    <a:bodyPr/>
                    <a:lstStyle/>
                    <a:p>
                      <a:pPr indent="0" algn="ctr">
                        <a:defRPr spc="0" sz="1800"/>
                      </a:pPr>
                      <a:r>
                        <a:rPr sz="1600">
                          <a:sym typeface="Bookman Old Style"/>
                        </a:rPr>
                        <a:t>0.425</a:t>
                      </a:r>
                    </a:p>
                  </a:txBody>
                  <a:tcPr marL="0" marR="0" marT="0" marB="0" anchor="ctr" anchorCtr="0" horzOverflow="overflow"/>
                </a:tc>
              </a:tr>
            </a:tbl>
          </a:graphicData>
        </a:graphic>
      </p:graphicFrame>
      <p:sp>
        <p:nvSpPr>
          <p:cNvPr id="151" name="Final Losses:…"/>
          <p:cNvSpPr txBox="1"/>
          <p:nvPr>
            <p:ph type="body" idx="4294967295"/>
          </p:nvPr>
        </p:nvSpPr>
        <p:spPr>
          <a:xfrm>
            <a:off x="747752" y="4766205"/>
            <a:ext cx="10972801" cy="5257801"/>
          </a:xfrm>
          <a:prstGeom prst="rect">
            <a:avLst/>
          </a:prstGeom>
        </p:spPr>
        <p:txBody>
          <a:bodyPr>
            <a:noAutofit/>
          </a:bodyPr>
          <a:lstStyle/>
          <a:p>
            <a:pPr defTabSz="457200">
              <a:spcBef>
                <a:spcPts val="1400"/>
              </a:spcBef>
              <a:defRPr b="1" sz="1600">
                <a:latin typeface="+mn-lt"/>
                <a:ea typeface="+mn-ea"/>
                <a:cs typeface="+mn-cs"/>
                <a:sym typeface="Bookman Old Style"/>
              </a:defRPr>
            </a:pPr>
            <a:r>
              <a:t>Final Losses:</a:t>
            </a:r>
          </a:p>
          <a:p>
            <a:pPr lvl="1" marL="572476" indent="-293076" defTabSz="457200">
              <a:spcBef>
                <a:spcPts val="1200"/>
              </a:spcBef>
              <a:buSzPct val="100000"/>
              <a:buFont typeface="Courier"/>
              <a:buChar char="•"/>
              <a:defRPr sz="1600">
                <a:latin typeface="+mn-lt"/>
                <a:ea typeface="+mn-ea"/>
                <a:cs typeface="+mn-cs"/>
                <a:sym typeface="Bookman Old Style"/>
              </a:defRPr>
            </a:pPr>
            <a:r>
              <a:t>box_loss: 0.8927 → Bounding box prediction error</a:t>
            </a:r>
          </a:p>
          <a:p>
            <a:pPr lvl="1" marL="572476" indent="-293076" defTabSz="457200">
              <a:spcBef>
                <a:spcPts val="1200"/>
              </a:spcBef>
              <a:buSzPct val="100000"/>
              <a:buFont typeface="Courier"/>
              <a:buChar char="•"/>
              <a:defRPr sz="1600">
                <a:latin typeface="+mn-lt"/>
                <a:ea typeface="+mn-ea"/>
                <a:cs typeface="+mn-cs"/>
                <a:sym typeface="Bookman Old Style"/>
              </a:defRPr>
            </a:pPr>
            <a:r>
              <a:t>cls_loss: 0.8934 → Classification error</a:t>
            </a:r>
          </a:p>
          <a:p>
            <a:pPr lvl="1" marL="572476" indent="-293076" defTabSz="457200">
              <a:spcBef>
                <a:spcPts val="1200"/>
              </a:spcBef>
              <a:buSzPct val="100000"/>
              <a:buFont typeface="Courier"/>
              <a:buChar char="•"/>
              <a:defRPr sz="1600">
                <a:latin typeface="+mn-lt"/>
                <a:ea typeface="+mn-ea"/>
                <a:cs typeface="+mn-cs"/>
                <a:sym typeface="Bookman Old Style"/>
              </a:defRPr>
            </a:pPr>
            <a:r>
              <a:t>dfl_loss: 1.176 → Distance from predicted to target box edge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 name="object 2"/>
          <p:cNvSpPr txBox="1"/>
          <p:nvPr>
            <p:ph type="title"/>
          </p:nvPr>
        </p:nvSpPr>
        <p:spPr>
          <a:xfrm>
            <a:off x="1295399" y="206954"/>
            <a:ext cx="1237617" cy="452120"/>
          </a:xfrm>
          <a:prstGeom prst="rect">
            <a:avLst/>
          </a:prstGeom>
        </p:spPr>
        <p:txBody>
          <a:bodyPr/>
          <a:lstStyle>
            <a:lvl1pPr indent="12700">
              <a:defRPr spc="-100" sz="2800"/>
            </a:lvl1pPr>
          </a:lstStyle>
          <a:p>
            <a:pPr/>
            <a:r>
              <a:t>Outline</a:t>
            </a:r>
          </a:p>
        </p:txBody>
      </p:sp>
      <p:sp>
        <p:nvSpPr>
          <p:cNvPr id="90" name="object 3"/>
          <p:cNvSpPr txBox="1"/>
          <p:nvPr/>
        </p:nvSpPr>
        <p:spPr>
          <a:xfrm>
            <a:off x="1057295" y="1169079"/>
            <a:ext cx="5852162" cy="516571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41300" indent="-229234">
              <a:spcBef>
                <a:spcPts val="800"/>
              </a:spcBef>
              <a:buSzPct val="100000"/>
              <a:buFont typeface="Arial"/>
              <a:buChar char="•"/>
              <a:tabLst>
                <a:tab pos="241300" algn="l"/>
              </a:tabLst>
              <a:defRPr b="0" spc="-4" sz="2000">
                <a:latin typeface="Cambria Bold"/>
                <a:ea typeface="Cambria Bold"/>
                <a:cs typeface="Cambria Bold"/>
                <a:sym typeface="Cambria Bold"/>
              </a:defRPr>
            </a:pPr>
            <a:r>
              <a:t>Motivation</a:t>
            </a:r>
          </a:p>
          <a:p>
            <a:pPr marL="241300" indent="-229234">
              <a:spcBef>
                <a:spcPts val="800"/>
              </a:spcBef>
              <a:buSzPct val="100000"/>
              <a:buFont typeface="Arial"/>
              <a:buChar char="•"/>
              <a:tabLst>
                <a:tab pos="241300" algn="l"/>
              </a:tabLst>
              <a:defRPr b="0" spc="-4" sz="2000">
                <a:latin typeface="Cambria Bold"/>
                <a:ea typeface="Cambria Bold"/>
                <a:cs typeface="Cambria Bold"/>
                <a:sym typeface="Cambria Bold"/>
              </a:defRPr>
            </a:pPr>
            <a:r>
              <a:t>Introduction</a:t>
            </a:r>
            <a:r>
              <a:t> </a:t>
            </a:r>
          </a:p>
          <a:p>
            <a:pPr marL="241300" indent="-229234">
              <a:spcBef>
                <a:spcPts val="800"/>
              </a:spcBef>
              <a:buSzPct val="100000"/>
              <a:buFont typeface="Arial"/>
              <a:buChar char="•"/>
              <a:tabLst>
                <a:tab pos="241300" algn="l"/>
              </a:tabLst>
              <a:defRPr b="0" spc="-4" sz="2000">
                <a:latin typeface="Cambria Bold"/>
                <a:ea typeface="Cambria Bold"/>
                <a:cs typeface="Cambria Bold"/>
                <a:sym typeface="Cambria Bold"/>
              </a:defRPr>
            </a:pPr>
            <a:r>
              <a:t>Abstract</a:t>
            </a:r>
          </a:p>
          <a:p>
            <a:pPr marL="241300" indent="-229234">
              <a:spcBef>
                <a:spcPts val="800"/>
              </a:spcBef>
              <a:buSzPct val="100000"/>
              <a:buFont typeface="Arial"/>
              <a:buChar char="•"/>
              <a:tabLst>
                <a:tab pos="241300" algn="l"/>
              </a:tabLst>
              <a:defRPr b="0" spc="-4" sz="2000">
                <a:latin typeface="Cambria Bold"/>
                <a:ea typeface="Cambria Bold"/>
                <a:cs typeface="Cambria Bold"/>
                <a:sym typeface="Cambria Bold"/>
              </a:defRPr>
            </a:pPr>
            <a:r>
              <a:t>Datasets </a:t>
            </a:r>
            <a:r>
              <a:rPr b="1" spc="0">
                <a:latin typeface="+mj-lt"/>
                <a:ea typeface="+mj-ea"/>
                <a:cs typeface="+mj-cs"/>
                <a:sym typeface="Calibri"/>
              </a:rPr>
              <a:t>Overview</a:t>
            </a:r>
          </a:p>
          <a:p>
            <a:pPr marL="241300" indent="-229234">
              <a:spcBef>
                <a:spcPts val="800"/>
              </a:spcBef>
              <a:buSzPct val="100000"/>
              <a:buFont typeface="Arial"/>
              <a:buChar char="•"/>
              <a:tabLst>
                <a:tab pos="241300" algn="l"/>
              </a:tabLst>
              <a:defRPr b="0" spc="-4" sz="2000">
                <a:latin typeface="Cambria Bold"/>
                <a:ea typeface="Cambria Bold"/>
                <a:cs typeface="Cambria Bold"/>
                <a:sym typeface="Cambria Bold"/>
              </a:defRPr>
            </a:pPr>
            <a:r>
              <a:t>Architecture</a:t>
            </a:r>
          </a:p>
          <a:p>
            <a:pPr marL="241300" indent="-229234">
              <a:spcBef>
                <a:spcPts val="800"/>
              </a:spcBef>
              <a:buSzPct val="100000"/>
              <a:buFont typeface="Arial"/>
              <a:buChar char="•"/>
              <a:tabLst>
                <a:tab pos="241300" algn="l"/>
              </a:tabLst>
              <a:defRPr b="0" spc="-4" sz="2000">
                <a:latin typeface="Cambria Bold"/>
                <a:ea typeface="Cambria Bold"/>
                <a:cs typeface="Cambria Bold"/>
                <a:sym typeface="Cambria Bold"/>
              </a:defRPr>
            </a:pPr>
            <a:r>
              <a:t>Methodology</a:t>
            </a:r>
          </a:p>
          <a:p>
            <a:pPr marL="241300" indent="-229234">
              <a:spcBef>
                <a:spcPts val="700"/>
              </a:spcBef>
              <a:buSzPct val="100000"/>
              <a:buFont typeface="Arial"/>
              <a:buChar char="•"/>
              <a:tabLst>
                <a:tab pos="241300" algn="l"/>
              </a:tabLst>
              <a:defRPr b="0" spc="-4" sz="2000">
                <a:latin typeface="Cambria Bold"/>
                <a:ea typeface="Cambria Bold"/>
                <a:cs typeface="Cambria Bold"/>
                <a:sym typeface="Cambria Bold"/>
              </a:defRPr>
            </a:pPr>
            <a:r>
              <a:t>Outcomes and Impact</a:t>
            </a:r>
            <a:endParaRPr spc="-45"/>
          </a:p>
          <a:p>
            <a:pPr marL="241300" indent="-229234">
              <a:spcBef>
                <a:spcPts val="700"/>
              </a:spcBef>
              <a:buSzPct val="100000"/>
              <a:buFont typeface="Arial"/>
              <a:buChar char="•"/>
              <a:tabLst>
                <a:tab pos="241300" algn="l"/>
              </a:tabLst>
              <a:defRPr b="0" spc="-45" sz="2000">
                <a:latin typeface="Cambria Bold"/>
                <a:ea typeface="Cambria Bold"/>
                <a:cs typeface="Cambria Bold"/>
                <a:sym typeface="Cambria Bold"/>
              </a:defRPr>
            </a:pPr>
            <a:r>
              <a:t>Applications</a:t>
            </a:r>
          </a:p>
          <a:p>
            <a:pPr marL="241300" indent="-229234">
              <a:spcBef>
                <a:spcPts val="700"/>
              </a:spcBef>
              <a:buSzPct val="100000"/>
              <a:buFont typeface="Arial"/>
              <a:buChar char="•"/>
              <a:tabLst>
                <a:tab pos="241300" algn="l"/>
              </a:tabLst>
              <a:defRPr b="0" spc="-45" sz="2000">
                <a:latin typeface="Cambria Bold"/>
                <a:ea typeface="Cambria Bold"/>
                <a:cs typeface="Cambria Bold"/>
                <a:sym typeface="Cambria Bold"/>
              </a:defRPr>
            </a:pPr>
            <a:r>
              <a:t>Overview</a:t>
            </a:r>
          </a:p>
          <a:p>
            <a:pPr marL="241300" indent="-229234">
              <a:spcBef>
                <a:spcPts val="700"/>
              </a:spcBef>
              <a:buSzPct val="100000"/>
              <a:buFont typeface="Arial"/>
              <a:buChar char="•"/>
              <a:tabLst>
                <a:tab pos="241300" algn="l"/>
              </a:tabLst>
              <a:defRPr b="0" spc="-45" sz="2000">
                <a:latin typeface="Cambria Bold"/>
                <a:ea typeface="Cambria Bold"/>
                <a:cs typeface="Cambria Bold"/>
                <a:sym typeface="Cambria Bold"/>
              </a:defRPr>
            </a:pPr>
            <a:r>
              <a:t>Literature review</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TextBox 3"/>
          <p:cNvSpPr txBox="1"/>
          <p:nvPr/>
        </p:nvSpPr>
        <p:spPr>
          <a:xfrm>
            <a:off x="1168428" y="207316"/>
            <a:ext cx="4020618" cy="44475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solidFill>
                  <a:srgbClr val="002060"/>
                </a:solidFill>
                <a:latin typeface="+mj-lt"/>
                <a:ea typeface="+mj-ea"/>
                <a:cs typeface="+mj-cs"/>
                <a:sym typeface="Calibri"/>
              </a:defRPr>
            </a:lvl1pPr>
          </a:lstStyle>
          <a:p>
            <a:pPr/>
            <a:r>
              <a:t>Results (Some Inferences)</a:t>
            </a:r>
          </a:p>
        </p:txBody>
      </p:sp>
      <p:pic>
        <p:nvPicPr>
          <p:cNvPr id="154" name="pasted-movie.png" descr="pasted-movie.png"/>
          <p:cNvPicPr>
            <a:picLocks noChangeAspect="1"/>
          </p:cNvPicPr>
          <p:nvPr/>
        </p:nvPicPr>
        <p:blipFill>
          <a:blip r:embed="rId2">
            <a:extLst/>
          </a:blip>
          <a:stretch>
            <a:fillRect/>
          </a:stretch>
        </p:blipFill>
        <p:spPr>
          <a:xfrm>
            <a:off x="266392" y="1142645"/>
            <a:ext cx="4935772" cy="2776373"/>
          </a:xfrm>
          <a:prstGeom prst="rect">
            <a:avLst/>
          </a:prstGeom>
          <a:ln w="12700">
            <a:miter lim="400000"/>
          </a:ln>
        </p:spPr>
      </p:pic>
      <p:pic>
        <p:nvPicPr>
          <p:cNvPr id="155" name="pasted-movie.png" descr="pasted-movie.png"/>
          <p:cNvPicPr>
            <a:picLocks noChangeAspect="1"/>
          </p:cNvPicPr>
          <p:nvPr/>
        </p:nvPicPr>
        <p:blipFill>
          <a:blip r:embed="rId3">
            <a:extLst/>
          </a:blip>
          <a:stretch>
            <a:fillRect/>
          </a:stretch>
        </p:blipFill>
        <p:spPr>
          <a:xfrm>
            <a:off x="5665470" y="1103565"/>
            <a:ext cx="5074725" cy="2854533"/>
          </a:xfrm>
          <a:prstGeom prst="rect">
            <a:avLst/>
          </a:prstGeom>
          <a:ln w="12700">
            <a:miter lim="400000"/>
          </a:ln>
        </p:spPr>
      </p:pic>
      <p:pic>
        <p:nvPicPr>
          <p:cNvPr id="156" name="pasted-movie.png" descr="pasted-movie.png"/>
          <p:cNvPicPr>
            <a:picLocks noChangeAspect="1"/>
          </p:cNvPicPr>
          <p:nvPr/>
        </p:nvPicPr>
        <p:blipFill>
          <a:blip r:embed="rId4">
            <a:extLst/>
          </a:blip>
          <a:stretch>
            <a:fillRect/>
          </a:stretch>
        </p:blipFill>
        <p:spPr>
          <a:xfrm>
            <a:off x="3205300" y="4019094"/>
            <a:ext cx="4625953" cy="2602099"/>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TextBox 3"/>
          <p:cNvSpPr txBox="1"/>
          <p:nvPr/>
        </p:nvSpPr>
        <p:spPr>
          <a:xfrm>
            <a:off x="1168428" y="207316"/>
            <a:ext cx="4020618" cy="44475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solidFill>
                  <a:srgbClr val="002060"/>
                </a:solidFill>
                <a:latin typeface="+mj-lt"/>
                <a:ea typeface="+mj-ea"/>
                <a:cs typeface="+mj-cs"/>
                <a:sym typeface="Calibri"/>
              </a:defRPr>
            </a:lvl1pPr>
          </a:lstStyle>
          <a:p>
            <a:pPr/>
            <a:r>
              <a:t>Results</a:t>
            </a:r>
          </a:p>
        </p:txBody>
      </p:sp>
      <p:sp>
        <p:nvSpPr>
          <p:cNvPr id="159" name="Interpretation:…"/>
          <p:cNvSpPr txBox="1"/>
          <p:nvPr>
            <p:ph type="body" idx="4294967295"/>
          </p:nvPr>
        </p:nvSpPr>
        <p:spPr>
          <a:xfrm>
            <a:off x="367832" y="1142645"/>
            <a:ext cx="10972801" cy="5257801"/>
          </a:xfrm>
          <a:prstGeom prst="rect">
            <a:avLst/>
          </a:prstGeom>
        </p:spPr>
        <p:txBody>
          <a:bodyPr>
            <a:noAutofit/>
          </a:bodyPr>
          <a:lstStyle/>
          <a:p>
            <a:pPr marL="160421" indent="-160421" defTabSz="457200">
              <a:spcBef>
                <a:spcPts val="1200"/>
              </a:spcBef>
              <a:buSzPct val="100000"/>
              <a:buChar char="•"/>
              <a:defRPr b="1" sz="1600">
                <a:latin typeface="+mn-lt"/>
                <a:ea typeface="+mn-ea"/>
                <a:cs typeface="+mn-cs"/>
                <a:sym typeface="Bookman Old Style"/>
              </a:defRPr>
            </a:pPr>
            <a:r>
              <a:t>Interpretation:</a:t>
            </a:r>
            <a:endParaRPr b="0"/>
          </a:p>
          <a:p>
            <a:pPr lvl="1" marL="541421" indent="-160421" defTabSz="457200">
              <a:spcBef>
                <a:spcPts val="1200"/>
              </a:spcBef>
              <a:buSzPct val="100000"/>
              <a:buChar char="•"/>
              <a:defRPr sz="1600">
                <a:latin typeface="+mn-lt"/>
                <a:ea typeface="+mn-ea"/>
                <a:cs typeface="+mn-cs"/>
                <a:sym typeface="Bookman Old Style"/>
              </a:defRPr>
            </a:pPr>
            <a:r>
              <a:t>The model is </a:t>
            </a:r>
            <a:r>
              <a:rPr b="1"/>
              <a:t>moderately accurate</a:t>
            </a:r>
            <a:r>
              <a:t> at both detecting objects (recall) and confirming they are correct (precision).</a:t>
            </a:r>
          </a:p>
          <a:p>
            <a:pPr lvl="1" marL="541421" indent="-160421" defTabSz="457200">
              <a:spcBef>
                <a:spcPts val="1200"/>
              </a:spcBef>
              <a:buSzPct val="100000"/>
              <a:buChar char="•"/>
              <a:defRPr sz="1600">
                <a:latin typeface="+mn-lt"/>
                <a:ea typeface="+mn-ea"/>
                <a:cs typeface="+mn-cs"/>
                <a:sym typeface="Bookman Old Style"/>
              </a:defRPr>
            </a:pPr>
            <a:r>
              <a:t>A </a:t>
            </a:r>
            <a:r>
              <a:rPr b="1"/>
              <a:t>mean Average Precision (mAP)</a:t>
            </a:r>
            <a:r>
              <a:t> of ~61.5% at IoU threshold 0.5 indicates reasonable detection quality.</a:t>
            </a:r>
          </a:p>
          <a:p>
            <a:pPr lvl="1" marL="541421" indent="-160421" defTabSz="457200">
              <a:spcBef>
                <a:spcPts val="1200"/>
              </a:spcBef>
              <a:buSzPct val="100000"/>
              <a:buChar char="•"/>
              <a:defRPr sz="1600">
                <a:latin typeface="+mn-lt"/>
                <a:ea typeface="+mn-ea"/>
                <a:cs typeface="+mn-cs"/>
                <a:sym typeface="Bookman Old Style"/>
              </a:defRPr>
            </a:pPr>
            <a:r>
              <a:t>The lower </a:t>
            </a:r>
            <a:r>
              <a:rPr b="1"/>
              <a:t>mAP@0.5:0.95</a:t>
            </a:r>
            <a:r>
              <a:t> (42.5%) reflects difficulty across tighter IoU thresholds — expected for complex multi-class object detection tasks.</a:t>
            </a:r>
          </a:p>
          <a:p>
            <a:pPr marL="124771" indent="-124771" defTabSz="457200">
              <a:spcBef>
                <a:spcPts val="1400"/>
              </a:spcBef>
              <a:buSzPct val="100000"/>
              <a:buChar char="•"/>
              <a:defRPr b="1" sz="1600">
                <a:latin typeface="+mn-lt"/>
                <a:ea typeface="+mn-ea"/>
                <a:cs typeface="+mn-cs"/>
                <a:sym typeface="Bookman Old Style"/>
              </a:defRPr>
            </a:pPr>
            <a:r>
              <a:t>Per-Class Evaluation:</a:t>
            </a:r>
          </a:p>
          <a:p>
            <a:pPr lvl="2" marL="882315" indent="-120315" defTabSz="457200">
              <a:spcBef>
                <a:spcPts val="1200"/>
              </a:spcBef>
              <a:buSzPct val="100000"/>
              <a:buChar char="•"/>
              <a:defRPr sz="1600">
                <a:latin typeface="+mn-lt"/>
                <a:ea typeface="+mn-ea"/>
                <a:cs typeface="+mn-cs"/>
                <a:sym typeface="Bookman Old Style"/>
              </a:defRPr>
            </a:pPr>
            <a:r>
              <a:t>Highest performing classes:</a:t>
            </a:r>
          </a:p>
          <a:p>
            <a:pPr lvl="3" marL="1263315" indent="-120315" defTabSz="457200">
              <a:spcBef>
                <a:spcPts val="1200"/>
              </a:spcBef>
              <a:buSzPct val="100000"/>
              <a:buChar char="•"/>
              <a:defRPr sz="1600">
                <a:latin typeface="+mn-lt"/>
                <a:ea typeface="+mn-ea"/>
                <a:cs typeface="+mn-cs"/>
                <a:sym typeface="Bookman Old Style"/>
              </a:defRPr>
            </a:pPr>
            <a:r>
              <a:t>D11 → P: 0.965, R: 0.927, mAP@0.5: 0.961</a:t>
            </a:r>
          </a:p>
          <a:p>
            <a:pPr lvl="3" marL="1263315" indent="-120315" defTabSz="457200">
              <a:spcBef>
                <a:spcPts val="1200"/>
              </a:spcBef>
              <a:buSzPct val="100000"/>
              <a:buChar char="•"/>
              <a:defRPr sz="1600">
                <a:latin typeface="+mn-lt"/>
                <a:ea typeface="+mn-ea"/>
                <a:cs typeface="+mn-cs"/>
                <a:sym typeface="Bookman Old Style"/>
              </a:defRPr>
            </a:pPr>
            <a:r>
              <a:t>D10 → P: 0.928, R: 0.841, mAP@0.5: 0.884</a:t>
            </a:r>
          </a:p>
          <a:p>
            <a:pPr lvl="2" marL="882315" indent="-120315" defTabSz="457200">
              <a:spcBef>
                <a:spcPts val="1200"/>
              </a:spcBef>
              <a:buSzPct val="100000"/>
              <a:buChar char="•"/>
              <a:defRPr sz="1600">
                <a:latin typeface="+mn-lt"/>
                <a:ea typeface="+mn-ea"/>
                <a:cs typeface="+mn-cs"/>
                <a:sym typeface="Bookman Old Style"/>
              </a:defRPr>
            </a:pPr>
            <a:r>
              <a:t>Lower performing:</a:t>
            </a:r>
          </a:p>
          <a:p>
            <a:pPr lvl="3" marL="1263315" indent="-120315" defTabSz="457200">
              <a:spcBef>
                <a:spcPts val="1200"/>
              </a:spcBef>
              <a:buSzPct val="100000"/>
              <a:buChar char="•"/>
              <a:defRPr sz="1600">
                <a:latin typeface="+mn-lt"/>
                <a:ea typeface="+mn-ea"/>
                <a:cs typeface="+mn-cs"/>
                <a:sym typeface="Bookman Old Style"/>
              </a:defRPr>
            </a:pPr>
            <a:r>
              <a:t>D9 (background noise class): mAP@0.5: 0.284 → hard to distinguish or noisy labels</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63" name="Image Gallery"/>
          <p:cNvGrpSpPr/>
          <p:nvPr/>
        </p:nvGrpSpPr>
        <p:grpSpPr>
          <a:xfrm>
            <a:off x="1047180" y="1086023"/>
            <a:ext cx="9821334" cy="5156201"/>
            <a:chOff x="0" y="0"/>
            <a:chExt cx="9821333" cy="5156200"/>
          </a:xfrm>
        </p:grpSpPr>
        <p:pic>
          <p:nvPicPr>
            <p:cNvPr id="161" name="confusion_matrix.png" descr="confusion_matrix.png"/>
            <p:cNvPicPr>
              <a:picLocks noChangeAspect="1"/>
            </p:cNvPicPr>
            <p:nvPr/>
          </p:nvPicPr>
          <p:blipFill>
            <a:blip r:embed="rId2">
              <a:extLst/>
            </a:blip>
            <a:srcRect l="0" t="0" r="0" b="0"/>
            <a:stretch>
              <a:fillRect/>
            </a:stretch>
          </p:blipFill>
          <p:spPr>
            <a:xfrm>
              <a:off x="1786698" y="0"/>
              <a:ext cx="6247938" cy="4685953"/>
            </a:xfrm>
            <a:prstGeom prst="rect">
              <a:avLst/>
            </a:prstGeom>
            <a:ln w="12700" cap="flat">
              <a:noFill/>
              <a:miter lim="400000"/>
            </a:ln>
            <a:effectLst/>
          </p:spPr>
        </p:pic>
        <p:sp>
          <p:nvSpPr>
            <p:cNvPr id="162" name="Confusion Matrix"/>
            <p:cNvSpPr/>
            <p:nvPr/>
          </p:nvSpPr>
          <p:spPr>
            <a:xfrm>
              <a:off x="0" y="4762152"/>
              <a:ext cx="9821334" cy="39404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lgn="ctr">
                <a:lnSpc>
                  <a:spcPct val="100000"/>
                </a:lnSpc>
                <a:defRPr b="0">
                  <a:latin typeface="+mj-lt"/>
                  <a:ea typeface="+mj-ea"/>
                  <a:cs typeface="+mj-cs"/>
                  <a:sym typeface="Calibri"/>
                </a:defRPr>
              </a:lvl1pPr>
            </a:lstStyle>
            <a:p>
              <a:pPr/>
              <a:r>
                <a:t>Confusion Matrix</a:t>
              </a:r>
            </a:p>
          </p:txBody>
        </p:sp>
      </p:grpSp>
      <p:sp>
        <p:nvSpPr>
          <p:cNvPr id="164" name="TextBox 3"/>
          <p:cNvSpPr txBox="1"/>
          <p:nvPr/>
        </p:nvSpPr>
        <p:spPr>
          <a:xfrm>
            <a:off x="1168428" y="207316"/>
            <a:ext cx="4020618" cy="44475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solidFill>
                  <a:srgbClr val="002060"/>
                </a:solidFill>
                <a:latin typeface="+mj-lt"/>
                <a:ea typeface="+mj-ea"/>
                <a:cs typeface="+mj-cs"/>
                <a:sym typeface="Calibri"/>
              </a:defRPr>
            </a:lvl1pPr>
          </a:lstStyle>
          <a:p>
            <a:pPr/>
            <a:r>
              <a:t>Results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Results Summary :…"/>
          <p:cNvSpPr txBox="1"/>
          <p:nvPr>
            <p:ph type="body" idx="4294967295"/>
          </p:nvPr>
        </p:nvSpPr>
        <p:spPr>
          <a:xfrm>
            <a:off x="494472" y="1142645"/>
            <a:ext cx="10972801" cy="5257801"/>
          </a:xfrm>
          <a:prstGeom prst="rect">
            <a:avLst/>
          </a:prstGeom>
        </p:spPr>
        <p:txBody>
          <a:bodyPr>
            <a:noAutofit/>
          </a:bodyPr>
          <a:lstStyle/>
          <a:p>
            <a:pPr marL="160421" indent="-160421" defTabSz="457200">
              <a:lnSpc>
                <a:spcPct val="150000"/>
              </a:lnSpc>
              <a:spcBef>
                <a:spcPts val="1200"/>
              </a:spcBef>
              <a:buSzPct val="100000"/>
              <a:buChar char="•"/>
              <a:defRPr b="1" sz="1600">
                <a:latin typeface="+mn-lt"/>
                <a:ea typeface="+mn-ea"/>
                <a:cs typeface="+mn-cs"/>
                <a:sym typeface="Bookman Old Style"/>
              </a:defRPr>
            </a:pPr>
            <a:r>
              <a:t>Results Summary :</a:t>
            </a:r>
          </a:p>
          <a:p>
            <a:pPr lvl="1" marL="541421" indent="-160421" defTabSz="457200">
              <a:spcBef>
                <a:spcPts val="1200"/>
              </a:spcBef>
              <a:buSzPct val="100000"/>
              <a:buChar char="•"/>
              <a:defRPr sz="1600">
                <a:latin typeface="+mn-lt"/>
                <a:ea typeface="+mn-ea"/>
                <a:cs typeface="+mn-cs"/>
                <a:sym typeface="Bookman Old Style"/>
              </a:defRPr>
            </a:pPr>
            <a:r>
              <a:t>Most diagonal values are strong, indicating </a:t>
            </a:r>
            <a:r>
              <a:rPr b="1"/>
              <a:t>solid performance for many classes</a:t>
            </a:r>
          </a:p>
          <a:p>
            <a:pPr lvl="1" marL="541421" indent="-160421" defTabSz="457200">
              <a:spcBef>
                <a:spcPts val="1200"/>
              </a:spcBef>
              <a:buSzPct val="100000"/>
              <a:buChar char="•"/>
              <a:defRPr sz="1600">
                <a:latin typeface="+mn-lt"/>
                <a:ea typeface="+mn-ea"/>
                <a:cs typeface="+mn-cs"/>
                <a:sym typeface="Bookman Old Style"/>
              </a:defRPr>
            </a:pPr>
            <a:r>
              <a:t>However, confusion with background (D9) suggests:</a:t>
            </a:r>
          </a:p>
          <a:p>
            <a:pPr lvl="1" marL="541421" indent="-160421" defTabSz="457200">
              <a:spcBef>
                <a:spcPts val="1200"/>
              </a:spcBef>
              <a:buSzPct val="100000"/>
              <a:buChar char="•"/>
              <a:defRPr sz="1600">
                <a:latin typeface="+mn-lt"/>
                <a:ea typeface="+mn-ea"/>
                <a:cs typeface="+mn-cs"/>
                <a:sym typeface="Bookman Old Style"/>
              </a:defRPr>
            </a:pPr>
            <a:r>
              <a:t>Some classes share similar textures or patterns</a:t>
            </a:r>
          </a:p>
          <a:p>
            <a:pPr lvl="1" marL="541421" indent="-160421" defTabSz="457200">
              <a:spcBef>
                <a:spcPts val="1200"/>
              </a:spcBef>
              <a:buSzPct val="100000"/>
              <a:buChar char="•"/>
              <a:defRPr sz="1600">
                <a:latin typeface="+mn-lt"/>
                <a:ea typeface="+mn-ea"/>
                <a:cs typeface="+mn-cs"/>
                <a:sym typeface="Bookman Old Style"/>
              </a:defRPr>
            </a:pPr>
            <a:r>
              <a:t>Possible dataset imbalance or overlapping visual features</a:t>
            </a:r>
          </a:p>
        </p:txBody>
      </p:sp>
      <p:sp>
        <p:nvSpPr>
          <p:cNvPr id="167" name="TextBox 3"/>
          <p:cNvSpPr txBox="1"/>
          <p:nvPr/>
        </p:nvSpPr>
        <p:spPr>
          <a:xfrm>
            <a:off x="1168428" y="207316"/>
            <a:ext cx="4020618" cy="44475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solidFill>
                  <a:srgbClr val="002060"/>
                </a:solidFill>
                <a:latin typeface="+mj-lt"/>
                <a:ea typeface="+mj-ea"/>
                <a:cs typeface="+mj-cs"/>
                <a:sym typeface="Calibri"/>
              </a:defRPr>
            </a:lvl1pPr>
          </a:lstStyle>
          <a:p>
            <a:pPr/>
            <a:r>
              <a:t>Results</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Title 1"/>
          <p:cNvSpPr txBox="1"/>
          <p:nvPr>
            <p:ph type="title"/>
          </p:nvPr>
        </p:nvSpPr>
        <p:spPr>
          <a:xfrm>
            <a:off x="1295400" y="228599"/>
            <a:ext cx="10770717" cy="430889"/>
          </a:xfrm>
          <a:prstGeom prst="rect">
            <a:avLst/>
          </a:prstGeom>
        </p:spPr>
        <p:txBody>
          <a:bodyPr/>
          <a:lstStyle>
            <a:lvl1pPr>
              <a:defRPr sz="2800"/>
            </a:lvl1pPr>
          </a:lstStyle>
          <a:p>
            <a:pPr/>
            <a:r>
              <a:t>Outcomes and Impact</a:t>
            </a:r>
          </a:p>
        </p:txBody>
      </p:sp>
      <p:sp>
        <p:nvSpPr>
          <p:cNvPr id="170" name="TextBox 7"/>
          <p:cNvSpPr txBox="1"/>
          <p:nvPr/>
        </p:nvSpPr>
        <p:spPr>
          <a:xfrm>
            <a:off x="731519" y="1143000"/>
            <a:ext cx="10424162" cy="359929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85750" indent="-285750" algn="just">
              <a:lnSpc>
                <a:spcPct val="200000"/>
              </a:lnSpc>
              <a:buSzPct val="100000"/>
              <a:buFont typeface="Arial"/>
              <a:buChar char="•"/>
            </a:pPr>
            <a:r>
              <a:t>Achieved better accuracy and F1-score using stacking.</a:t>
            </a:r>
          </a:p>
          <a:p>
            <a:pPr marL="285750" indent="-285750" algn="just">
              <a:lnSpc>
                <a:spcPct val="200000"/>
              </a:lnSpc>
              <a:buSzPct val="100000"/>
              <a:buFont typeface="Arial"/>
              <a:buChar char="•"/>
            </a:pPr>
            <a:r>
              <a:t>Ensemble learning reduced overfitting and improved generalization.</a:t>
            </a:r>
          </a:p>
          <a:p>
            <a:pPr marL="285750" indent="-285750" algn="just">
              <a:lnSpc>
                <a:spcPct val="200000"/>
              </a:lnSpc>
              <a:buSzPct val="100000"/>
              <a:buFont typeface="Arial"/>
              <a:buChar char="•"/>
            </a:pPr>
            <a:r>
              <a:t>Identified key churn indicators such as contract type, tenure, and service usage.</a:t>
            </a:r>
          </a:p>
          <a:p>
            <a:pPr marL="285750" indent="-285750" algn="just">
              <a:lnSpc>
                <a:spcPct val="200000"/>
              </a:lnSpc>
              <a:buSzPct val="100000"/>
              <a:buFont typeface="Arial"/>
              <a:buChar char="•"/>
            </a:pPr>
            <a:r>
              <a:t>Model output is interpretable and applicable for real-time customer management.</a:t>
            </a:r>
          </a:p>
          <a:p>
            <a:pPr marL="285750" indent="-285750" algn="just">
              <a:lnSpc>
                <a:spcPct val="200000"/>
              </a:lnSpc>
              <a:buSzPct val="100000"/>
              <a:buFont typeface="Arial"/>
              <a:buChar char="•"/>
            </a:pPr>
            <a:r>
              <a:t>Supports data-driven decision making across departments like sales, support, and marketing</a:t>
            </a:r>
            <a:r>
              <a:rPr>
                <a:latin typeface="+mj-lt"/>
                <a:ea typeface="+mj-ea"/>
                <a:cs typeface="+mj-cs"/>
                <a:sym typeface="Calibri"/>
              </a:rPr>
              <a:t>.</a:t>
            </a:r>
            <a:endParaRPr>
              <a:latin typeface="+mj-lt"/>
              <a:ea typeface="+mj-ea"/>
              <a:cs typeface="+mj-cs"/>
              <a:sym typeface="Calibri"/>
            </a:endParaRP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Title 1"/>
          <p:cNvSpPr txBox="1"/>
          <p:nvPr>
            <p:ph type="title"/>
          </p:nvPr>
        </p:nvSpPr>
        <p:spPr>
          <a:xfrm>
            <a:off x="1600200" y="228599"/>
            <a:ext cx="10770717" cy="430889"/>
          </a:xfrm>
          <a:prstGeom prst="rect">
            <a:avLst/>
          </a:prstGeom>
        </p:spPr>
        <p:txBody>
          <a:bodyPr/>
          <a:lstStyle>
            <a:lvl1pPr>
              <a:defRPr sz="2800"/>
            </a:lvl1pPr>
          </a:lstStyle>
          <a:p>
            <a:pPr/>
            <a:r>
              <a:t>Overview</a:t>
            </a:r>
          </a:p>
        </p:txBody>
      </p:sp>
      <p:sp>
        <p:nvSpPr>
          <p:cNvPr id="173" name="TextBox 2"/>
          <p:cNvSpPr txBox="1"/>
          <p:nvPr/>
        </p:nvSpPr>
        <p:spPr>
          <a:xfrm>
            <a:off x="731519" y="1371599"/>
            <a:ext cx="10271762" cy="2758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lgn="just">
              <a:buSzPct val="100000"/>
              <a:buFont typeface="Arial"/>
              <a:buChar char="•"/>
            </a:pPr>
            <a:r>
              <a:t>Objective</a:t>
            </a:r>
            <a:r>
              <a:rPr b="0"/>
              <a:t>: To build a robust and interpretable churn prediction system using stacking ensemble learning.</a:t>
            </a:r>
            <a:endParaRPr b="0"/>
          </a:p>
          <a:p>
            <a:pPr marL="342900" indent="-342900" algn="just">
              <a:buSzPct val="100000"/>
              <a:buFont typeface="Arial"/>
              <a:buChar char="•"/>
            </a:pPr>
            <a:r>
              <a:t>Approach</a:t>
            </a:r>
            <a:r>
              <a:rPr b="0"/>
              <a:t>: Combine the predictions of CatBoost, LightGBM, and XGBoost using logistic regression as a meta-learner. Focus on data quality, model performance, and feature interpretability.</a:t>
            </a:r>
            <a:endParaRPr b="0"/>
          </a:p>
          <a:p>
            <a:pPr marL="342900" indent="-342900" algn="just">
              <a:buSzPct val="100000"/>
              <a:buFont typeface="Arial"/>
              <a:buChar char="•"/>
            </a:pPr>
            <a:r>
              <a:t>Outcome</a:t>
            </a:r>
            <a:r>
              <a:rPr b="0"/>
              <a:t>: A high-performing churn classifier with actionable business insights, helping companies enhance customer retention strategies.</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object 2"/>
          <p:cNvSpPr txBox="1"/>
          <p:nvPr>
            <p:ph type="title"/>
          </p:nvPr>
        </p:nvSpPr>
        <p:spPr>
          <a:xfrm>
            <a:off x="3204715" y="2743200"/>
            <a:ext cx="5782567" cy="1120820"/>
          </a:xfrm>
          <a:prstGeom prst="rect">
            <a:avLst/>
          </a:prstGeom>
        </p:spPr>
        <p:txBody>
          <a:bodyPr/>
          <a:lstStyle>
            <a:lvl1pPr indent="12700">
              <a:spcBef>
                <a:spcPts val="100"/>
              </a:spcBef>
              <a:defRPr sz="7200"/>
            </a:lvl1pPr>
          </a:lstStyle>
          <a:p>
            <a:pPr/>
            <a:r>
              <a:t>THANK YOU</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 name="Title 1"/>
          <p:cNvSpPr txBox="1"/>
          <p:nvPr>
            <p:ph type="title"/>
          </p:nvPr>
        </p:nvSpPr>
        <p:spPr>
          <a:xfrm>
            <a:off x="1421283" y="304799"/>
            <a:ext cx="10770718" cy="430889"/>
          </a:xfrm>
          <a:prstGeom prst="rect">
            <a:avLst/>
          </a:prstGeom>
        </p:spPr>
        <p:txBody>
          <a:bodyPr/>
          <a:lstStyle>
            <a:lvl1pPr>
              <a:defRPr sz="2800"/>
            </a:lvl1pPr>
          </a:lstStyle>
          <a:p>
            <a:pPr/>
            <a:r>
              <a:t>Introduction to Domain </a:t>
            </a:r>
          </a:p>
        </p:txBody>
      </p:sp>
      <p:sp>
        <p:nvSpPr>
          <p:cNvPr id="93" name="Text Placeholder 2"/>
          <p:cNvSpPr txBox="1"/>
          <p:nvPr>
            <p:ph type="body" sz="quarter" idx="1"/>
          </p:nvPr>
        </p:nvSpPr>
        <p:spPr>
          <a:xfrm>
            <a:off x="1143000" y="3505200"/>
            <a:ext cx="9776561" cy="646331"/>
          </a:xfrm>
          <a:prstGeom prst="rect">
            <a:avLst/>
          </a:prstGeom>
        </p:spPr>
        <p:txBody>
          <a:bodyPr/>
          <a:lstStyle/>
          <a:p>
            <a:pPr/>
          </a:p>
        </p:txBody>
      </p:sp>
      <p:sp>
        <p:nvSpPr>
          <p:cNvPr id="94" name="TextBox 6"/>
          <p:cNvSpPr txBox="1"/>
          <p:nvPr/>
        </p:nvSpPr>
        <p:spPr>
          <a:xfrm>
            <a:off x="673956" y="1331348"/>
            <a:ext cx="9585961" cy="405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85750" indent="-285750">
              <a:buSzPct val="100000"/>
              <a:buFont typeface="Arial"/>
              <a:buChar char="•"/>
              <a:defRPr sz="2000"/>
            </a:pPr>
            <a:r>
              <a:t>The project lies in the domain of Customer Relationship Management (CRM) and Predictive Analytics.</a:t>
            </a:r>
          </a:p>
          <a:p>
            <a:pPr marL="285750" indent="-285750">
              <a:buSzPct val="100000"/>
              <a:buFont typeface="Arial"/>
              <a:buChar char="•"/>
              <a:defRPr sz="2000"/>
            </a:pPr>
            <a:r>
              <a:t>Telecom and similar sectors face high churn rates due to competition and pricing dynamics.</a:t>
            </a:r>
          </a:p>
          <a:p>
            <a:pPr marL="285750" indent="-285750">
              <a:buSzPct val="100000"/>
              <a:buFont typeface="Arial"/>
              <a:buChar char="•"/>
              <a:defRPr sz="2000"/>
            </a:pPr>
            <a:r>
              <a:t>Data Science helps in identifying churn patterns using historical customer behavior.</a:t>
            </a:r>
          </a:p>
          <a:p>
            <a:pPr marL="285750" indent="-285750">
              <a:buSzPct val="100000"/>
              <a:buFont typeface="Arial"/>
              <a:buChar char="•"/>
              <a:defRPr sz="2000"/>
            </a:pPr>
            <a:r>
              <a:t>Tree-based models like CatBoost and XGBoost provide not only strong predictions but also feature importance scores for interpretability.</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Abstract"/>
          <p:cNvSpPr txBox="1"/>
          <p:nvPr>
            <p:ph type="title" idx="4294967295"/>
          </p:nvPr>
        </p:nvSpPr>
        <p:spPr>
          <a:xfrm>
            <a:off x="1225566" y="214251"/>
            <a:ext cx="10770718" cy="430888"/>
          </a:xfrm>
          <a:prstGeom prst="rect">
            <a:avLst/>
          </a:prstGeom>
        </p:spPr>
        <p:txBody>
          <a:bodyPr/>
          <a:lstStyle>
            <a:lvl1pPr>
              <a:defRPr sz="2800"/>
            </a:lvl1pPr>
          </a:lstStyle>
          <a:p>
            <a:pPr/>
            <a:r>
              <a:t>Abstract</a:t>
            </a:r>
          </a:p>
        </p:txBody>
      </p:sp>
      <p:sp>
        <p:nvSpPr>
          <p:cNvPr id="97" name="This work introduces a pavement distress detection system that utilizes the state-of-the-art YOLOv8 object detection model to identify and classify various road surface defects. The system is trained and evaluated on a labeled dataset containing diverse "/>
          <p:cNvSpPr txBox="1"/>
          <p:nvPr>
            <p:ph type="body" idx="4294967295"/>
          </p:nvPr>
        </p:nvSpPr>
        <p:spPr>
          <a:xfrm>
            <a:off x="517498" y="1172483"/>
            <a:ext cx="10972801" cy="5257801"/>
          </a:xfrm>
          <a:prstGeom prst="rect">
            <a:avLst/>
          </a:prstGeom>
        </p:spPr>
        <p:txBody>
          <a:bodyPr>
            <a:noAutofit/>
          </a:bodyPr>
          <a:lstStyle/>
          <a:p>
            <a:pPr defTabSz="12700">
              <a:lnSpc>
                <a:spcPct val="150000"/>
              </a:lnSpc>
              <a:spcBef>
                <a:spcPts val="120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600">
                <a:solidFill>
                  <a:srgbClr val="0D0D0D"/>
                </a:solidFill>
                <a:latin typeface="+mn-lt"/>
                <a:ea typeface="+mn-ea"/>
                <a:cs typeface="+mn-cs"/>
                <a:sym typeface="Bookman Old Style"/>
              </a:defRPr>
            </a:pPr>
            <a:r>
              <a:t>This work introduces a pavement distress detection system that utilizes the state-of-the-art YOLOv8 object detection model to identify and classify various road surface defects. The system is trained and evaluated on a labeled dataset containing diverse pavement anomalies, including cracks, potholes, and surface wear, with annotations for over a dozen defect categories. To quantitatively assess pavement condition, we introduce the </a:t>
            </a:r>
            <a:r>
              <a:rPr b="1"/>
              <a:t>ASPDI (Asphalt Surface Pavement Distress Index)</a:t>
            </a:r>
            <a:r>
              <a:t>, a normalized metric derived from defect coverage in each image. This metric enables rapid evaluation of surface integrity on a scale from 0 (severely damaged) to 100 (pristine).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Title 1"/>
          <p:cNvSpPr txBox="1"/>
          <p:nvPr>
            <p:ph type="title"/>
          </p:nvPr>
        </p:nvSpPr>
        <p:spPr>
          <a:xfrm>
            <a:off x="1421283" y="356300"/>
            <a:ext cx="10770718" cy="430889"/>
          </a:xfrm>
          <a:prstGeom prst="rect">
            <a:avLst/>
          </a:prstGeom>
        </p:spPr>
        <p:txBody>
          <a:bodyPr/>
          <a:lstStyle>
            <a:lvl1pPr>
              <a:defRPr sz="2800"/>
            </a:lvl1pPr>
          </a:lstStyle>
          <a:p>
            <a:pPr/>
            <a:r>
              <a:t>Dataset Overview</a:t>
            </a:r>
          </a:p>
        </p:txBody>
      </p:sp>
      <p:sp>
        <p:nvSpPr>
          <p:cNvPr id="100" name="TextBox 4"/>
          <p:cNvSpPr txBox="1"/>
          <p:nvPr/>
        </p:nvSpPr>
        <p:spPr>
          <a:xfrm>
            <a:off x="655319" y="1066800"/>
            <a:ext cx="10881361" cy="705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ct val="100000"/>
              </a:lnSpc>
              <a:spcBef>
                <a:spcPts val="1200"/>
              </a:spcBef>
              <a:defRPr b="0" sz="1700"/>
            </a:pPr>
            <a:r>
              <a:rPr b="1"/>
              <a:t>MAPSIA</a:t>
            </a:r>
            <a:r>
              <a:t> – Manual Asphalt Pavement Surface Image Annotation</a:t>
            </a:r>
          </a:p>
          <a:p>
            <a:pPr defTabSz="457200">
              <a:lnSpc>
                <a:spcPct val="100000"/>
              </a:lnSpc>
              <a:spcBef>
                <a:spcPts val="1200"/>
              </a:spcBef>
              <a:defRPr b="0" sz="1700"/>
            </a:pPr>
          </a:p>
          <a:p>
            <a:pPr marL="170447" indent="-170447" defTabSz="457200">
              <a:lnSpc>
                <a:spcPct val="100000"/>
              </a:lnSpc>
              <a:spcBef>
                <a:spcPts val="1200"/>
              </a:spcBef>
              <a:buSzPct val="100000"/>
              <a:buChar char="•"/>
              <a:defRPr b="0" sz="1700"/>
            </a:pPr>
            <a:r>
              <a:t>MAPSIA is a carefully selected collection of data used to train and test computer programs that can identify damage on roads. It helps in checking roads automatically and maintaining them by using advanced learning techniques.</a:t>
            </a:r>
          </a:p>
          <a:p>
            <a:pPr marL="170447" indent="-170447" defTabSz="457200">
              <a:lnSpc>
                <a:spcPct val="100000"/>
              </a:lnSpc>
              <a:spcBef>
                <a:spcPts val="1200"/>
              </a:spcBef>
              <a:buSzPct val="100000"/>
              <a:buChar char="•"/>
              <a:defRPr b="0" sz="1700"/>
            </a:pPr>
            <a:r>
              <a:t>Total Images: 7,099</a:t>
            </a:r>
          </a:p>
          <a:p>
            <a:pPr marL="170447" indent="-170447" defTabSz="457200">
              <a:lnSpc>
                <a:spcPct val="100000"/>
              </a:lnSpc>
              <a:spcBef>
                <a:spcPts val="1200"/>
              </a:spcBef>
              <a:buSzPct val="100000"/>
              <a:buChar char="•"/>
              <a:defRPr b="0" sz="1700"/>
            </a:pPr>
            <a:r>
              <a:t>Annotations: YOLO format (one .txt file per image with class and bounding box coordinates)</a:t>
            </a:r>
          </a:p>
          <a:p>
            <a:pPr marL="170447" indent="-170447" defTabSz="457200">
              <a:lnSpc>
                <a:spcPct val="100000"/>
              </a:lnSpc>
              <a:spcBef>
                <a:spcPts val="1200"/>
              </a:spcBef>
              <a:buSzPct val="100000"/>
              <a:buChar char="•"/>
              <a:defRPr b="0" sz="1700"/>
            </a:pPr>
            <a:r>
              <a:t>Image Conditions: Captured under various lighting, weather, and road conditions to ensure generalization</a:t>
            </a:r>
          </a:p>
          <a:p>
            <a:pPr marL="170447" indent="-170447" defTabSz="457200">
              <a:lnSpc>
                <a:spcPct val="100000"/>
              </a:lnSpc>
              <a:spcBef>
                <a:spcPts val="1200"/>
              </a:spcBef>
              <a:buSzPct val="100000"/>
              <a:buChar char="•"/>
              <a:defRPr b="0" sz="1700"/>
            </a:pPr>
            <a:r>
              <a:rPr b="1"/>
              <a:t>Classes (13)</a:t>
            </a:r>
            <a:r>
              <a:t>:</a:t>
            </a:r>
          </a:p>
          <a:p>
            <a:pPr lvl="1" marL="551447" indent="-170447" defTabSz="457200">
              <a:lnSpc>
                <a:spcPct val="100000"/>
              </a:lnSpc>
              <a:spcBef>
                <a:spcPts val="1200"/>
              </a:spcBef>
              <a:buSzPct val="100000"/>
              <a:buChar char="•"/>
              <a:defRPr b="0" sz="1700"/>
            </a:pPr>
            <a:r>
              <a:t>block_crack, long_crack, alligator_crack, pothole, manhole, patching, blurred, white_line, crosswalk, stop_line, double_yellow, curb, background</a:t>
            </a:r>
          </a:p>
          <a:p>
            <a:pPr marL="170447" indent="-170447" defTabSz="457200">
              <a:lnSpc>
                <a:spcPct val="100000"/>
              </a:lnSpc>
              <a:spcBef>
                <a:spcPts val="1200"/>
              </a:spcBef>
              <a:buSzPct val="100000"/>
              <a:buChar char="•"/>
              <a:defRPr sz="1700"/>
            </a:pPr>
            <a:r>
              <a:t>Data Split : </a:t>
            </a:r>
            <a:endParaRPr b="0"/>
          </a:p>
          <a:p>
            <a:pPr lvl="1" marL="551447" indent="-170447" defTabSz="457200">
              <a:lnSpc>
                <a:spcPct val="100000"/>
              </a:lnSpc>
              <a:spcBef>
                <a:spcPts val="1200"/>
              </a:spcBef>
              <a:buSzPct val="100000"/>
              <a:buChar char="•"/>
              <a:defRPr sz="1700"/>
            </a:pPr>
            <a:r>
              <a:rPr b="0"/>
              <a:t>Training Set : 5,485 images with their corresponding labels.</a:t>
            </a:r>
            <a:endParaRPr b="0"/>
          </a:p>
          <a:p>
            <a:pPr lvl="1" marL="551447" indent="-170447" defTabSz="457200">
              <a:lnSpc>
                <a:spcPct val="100000"/>
              </a:lnSpc>
              <a:spcBef>
                <a:spcPts val="1200"/>
              </a:spcBef>
              <a:buSzPct val="100000"/>
              <a:buChar char="•"/>
              <a:defRPr sz="1700"/>
            </a:pPr>
            <a:r>
              <a:rPr b="0"/>
              <a:t>Validation Set and Test Set : 1073(Validation) and 544(Test) with their corresponding labels.</a:t>
            </a:r>
          </a:p>
          <a:p>
            <a:pPr defTabSz="457200">
              <a:lnSpc>
                <a:spcPct val="100000"/>
              </a:lnSpc>
              <a:spcBef>
                <a:spcPts val="1200"/>
              </a:spcBef>
              <a:defRPr b="0" sz="1700"/>
            </a:pPr>
          </a:p>
          <a:p>
            <a:pPr defTabSz="457200">
              <a:lnSpc>
                <a:spcPct val="100000"/>
              </a:lnSpc>
              <a:spcBef>
                <a:spcPts val="1200"/>
              </a:spcBef>
              <a:defRPr b="0" sz="1700"/>
            </a:pPr>
          </a:p>
          <a:p>
            <a:pPr defTabSz="457200">
              <a:lnSpc>
                <a:spcPct val="100000"/>
              </a:lnSpc>
              <a:spcBef>
                <a:spcPts val="1200"/>
              </a:spcBef>
              <a:defRPr b="0" sz="1700">
                <a:latin typeface="Courier"/>
                <a:ea typeface="Courier"/>
                <a:cs typeface="Courier"/>
                <a:sym typeface="Courier"/>
              </a:defRPr>
            </a:pP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Dataset Images Overview"/>
          <p:cNvSpPr txBox="1"/>
          <p:nvPr>
            <p:ph type="title"/>
          </p:nvPr>
        </p:nvSpPr>
        <p:spPr>
          <a:xfrm>
            <a:off x="1286278" y="320269"/>
            <a:ext cx="10770718" cy="635001"/>
          </a:xfrm>
          <a:prstGeom prst="rect">
            <a:avLst/>
          </a:prstGeom>
        </p:spPr>
        <p:txBody>
          <a:bodyPr/>
          <a:lstStyle>
            <a:lvl1pPr>
              <a:defRPr sz="2800"/>
            </a:lvl1pPr>
          </a:lstStyle>
          <a:p>
            <a:pPr/>
            <a:r>
              <a:t>Dataset Images Overview</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Footer Placeholder 4"/>
          <p:cNvSpPr txBox="1"/>
          <p:nvPr/>
        </p:nvSpPr>
        <p:spPr>
          <a:xfrm>
            <a:off x="4084319" y="6398513"/>
            <a:ext cx="4023362" cy="280799"/>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400">
                <a:solidFill>
                  <a:srgbClr val="002060"/>
                </a:solidFill>
                <a:latin typeface="+mj-lt"/>
                <a:ea typeface="+mj-ea"/>
                <a:cs typeface="+mj-cs"/>
                <a:sym typeface="Calibri"/>
              </a:defRPr>
            </a:lvl1pPr>
          </a:lstStyle>
          <a:p>
            <a:pPr/>
            <a:r>
              <a:t>© BVRIT CSE</a:t>
            </a:r>
          </a:p>
        </p:txBody>
      </p:sp>
      <p:sp>
        <p:nvSpPr>
          <p:cNvPr id="105" name="Title 1"/>
          <p:cNvSpPr txBox="1"/>
          <p:nvPr>
            <p:ph type="title"/>
          </p:nvPr>
        </p:nvSpPr>
        <p:spPr>
          <a:xfrm>
            <a:off x="710641" y="2098674"/>
            <a:ext cx="10770718" cy="635001"/>
          </a:xfrm>
          <a:prstGeom prst="rect">
            <a:avLst/>
          </a:prstGeom>
        </p:spPr>
        <p:txBody>
          <a:bodyPr/>
          <a:lstStyle>
            <a:lvl1pPr>
              <a:defRPr sz="2600"/>
            </a:lvl1pPr>
          </a:lstStyle>
          <a:p>
            <a:pPr/>
            <a:r>
              <a:t>LITERATURE REVIEW</a:t>
            </a:r>
          </a:p>
        </p:txBody>
      </p:sp>
      <p:sp>
        <p:nvSpPr>
          <p:cNvPr id="106" name="Slide Number Placeholder 5"/>
          <p:cNvSpPr txBox="1"/>
          <p:nvPr>
            <p:ph type="sldNum" sz="quarter" idx="4294967295"/>
          </p:nvPr>
        </p:nvSpPr>
        <p:spPr>
          <a:xfrm>
            <a:off x="11080849" y="6391592"/>
            <a:ext cx="272952" cy="294641"/>
          </a:xfrm>
          <a:prstGeom prst="rect">
            <a:avLst/>
          </a:prstGeom>
          <a:extLst>
            <a:ext uri="{C572A759-6A51-4108-AA02-DFA0A04FC94B}">
              <ma14:wrappingTextBoxFlag xmlns:ma14="http://schemas.microsoft.com/office/mac/drawingml/2011/main" val="1"/>
            </a:ext>
          </a:extLst>
        </p:spPr>
        <p:txBody>
          <a:bodyPr lIns="45719" tIns="45719" rIns="45719" bIns="45719" anchor="ctr"/>
          <a:lstStyle>
            <a:lvl1pPr algn="r">
              <a:defRPr>
                <a:solidFill>
                  <a:srgbClr val="002060"/>
                </a:solidFill>
                <a:latin typeface="+mn-lt"/>
                <a:ea typeface="+mn-ea"/>
                <a:cs typeface="+mn-cs"/>
                <a:sym typeface="Bookman Old Style"/>
              </a:defRPr>
            </a:lvl1pPr>
          </a:lstStyle>
          <a:p>
            <a:pPr/>
            <a:fld id="{86CB4B4D-7CA3-9044-876B-883B54F8677D}" type="slidenum"/>
          </a:p>
        </p:txBody>
      </p:sp>
      <p:graphicFrame>
        <p:nvGraphicFramePr>
          <p:cNvPr id="107" name="Table 7"/>
          <p:cNvGraphicFramePr/>
          <p:nvPr/>
        </p:nvGraphicFramePr>
        <p:xfrm>
          <a:off x="250073" y="1141567"/>
          <a:ext cx="11366963" cy="4890357"/>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804604"/>
                <a:gridCol w="1459923"/>
                <a:gridCol w="3340677"/>
                <a:gridCol w="1891146"/>
                <a:gridCol w="1995054"/>
                <a:gridCol w="1875559"/>
              </a:tblGrid>
              <a:tr h="718593">
                <a:tc>
                  <a:txBody>
                    <a:bodyPr/>
                    <a:lstStyle/>
                    <a:p>
                      <a:pPr indent="0">
                        <a:defRPr b="0" spc="0" sz="1800">
                          <a:solidFill>
                            <a:srgbClr val="000000"/>
                          </a:solidFill>
                        </a:defRPr>
                      </a:pPr>
                      <a:r>
                        <a:rPr b="1" sz="1600">
                          <a:solidFill>
                            <a:srgbClr val="FFFFFF"/>
                          </a:solidFill>
                          <a:sym typeface="Calibri"/>
                        </a:rPr>
                        <a:t>S.no.</a:t>
                      </a:r>
                    </a:p>
                  </a:txBody>
                  <a:tcPr marL="45720" marR="45720" marT="45720" marB="45720" anchor="t" anchorCtr="0" horzOverflow="overflow"/>
                </a:tc>
                <a:tc>
                  <a:txBody>
                    <a:bodyPr/>
                    <a:lstStyle/>
                    <a:p>
                      <a:pPr indent="0">
                        <a:defRPr b="0" spc="0" sz="1800">
                          <a:solidFill>
                            <a:srgbClr val="000000"/>
                          </a:solidFill>
                        </a:defRPr>
                      </a:pPr>
                      <a:r>
                        <a:rPr b="1" sz="1600">
                          <a:solidFill>
                            <a:srgbClr val="FFFFFF"/>
                          </a:solidFill>
                          <a:sym typeface="Calibri"/>
                        </a:rPr>
                        <a:t>Year of publication</a:t>
                      </a:r>
                    </a:p>
                  </a:txBody>
                  <a:tcPr marL="45720" marR="45720" marT="45720" marB="45720" anchor="t" anchorCtr="0" horzOverflow="overflow"/>
                </a:tc>
                <a:tc>
                  <a:txBody>
                    <a:bodyPr/>
                    <a:lstStyle/>
                    <a:p>
                      <a:pPr indent="0">
                        <a:defRPr b="0" spc="0" sz="1800">
                          <a:solidFill>
                            <a:srgbClr val="000000"/>
                          </a:solidFill>
                        </a:defRPr>
                      </a:pPr>
                      <a:r>
                        <a:rPr b="1" sz="1600">
                          <a:solidFill>
                            <a:srgbClr val="FFFFFF"/>
                          </a:solidFill>
                          <a:sym typeface="Calibri"/>
                        </a:rPr>
                        <a:t>Title of paper with author name</a:t>
                      </a:r>
                    </a:p>
                  </a:txBody>
                  <a:tcPr marL="45720" marR="45720" marT="45720" marB="45720" anchor="t" anchorCtr="0" horzOverflow="overflow"/>
                </a:tc>
                <a:tc>
                  <a:txBody>
                    <a:bodyPr/>
                    <a:lstStyle/>
                    <a:p>
                      <a:pPr indent="0">
                        <a:defRPr b="0" spc="0" sz="1800">
                          <a:solidFill>
                            <a:srgbClr val="000000"/>
                          </a:solidFill>
                        </a:defRPr>
                      </a:pPr>
                      <a:r>
                        <a:rPr b="1" sz="1600">
                          <a:solidFill>
                            <a:srgbClr val="FFFFFF"/>
                          </a:solidFill>
                          <a:sym typeface="Calibri"/>
                        </a:rPr>
                        <a:t>Objectives</a:t>
                      </a:r>
                    </a:p>
                  </a:txBody>
                  <a:tcPr marL="45720" marR="45720" marT="45720" marB="45720" anchor="t" anchorCtr="0" horzOverflow="overflow"/>
                </a:tc>
                <a:tc>
                  <a:txBody>
                    <a:bodyPr/>
                    <a:lstStyle/>
                    <a:p>
                      <a:pPr indent="0">
                        <a:defRPr b="0" spc="0" sz="1800">
                          <a:solidFill>
                            <a:srgbClr val="000000"/>
                          </a:solidFill>
                        </a:defRPr>
                      </a:pPr>
                      <a:r>
                        <a:rPr b="1" sz="1600">
                          <a:solidFill>
                            <a:srgbClr val="FFFFFF"/>
                          </a:solidFill>
                          <a:sym typeface="Calibri"/>
                        </a:rPr>
                        <a:t>Methods /Approach</a:t>
                      </a:r>
                    </a:p>
                  </a:txBody>
                  <a:tcPr marL="45720" marR="45720" marT="45720" marB="45720" anchor="t" anchorCtr="0" horzOverflow="overflow"/>
                </a:tc>
                <a:tc>
                  <a:txBody>
                    <a:bodyPr/>
                    <a:lstStyle/>
                    <a:p>
                      <a:pPr indent="0">
                        <a:defRPr b="0" spc="0" sz="1800">
                          <a:solidFill>
                            <a:srgbClr val="000000"/>
                          </a:solidFill>
                        </a:defRPr>
                      </a:pPr>
                      <a:r>
                        <a:rPr b="1" sz="1600">
                          <a:solidFill>
                            <a:srgbClr val="FFFFFF"/>
                          </a:solidFill>
                          <a:sym typeface="Calibri"/>
                        </a:rPr>
                        <a:t>Inference</a:t>
                      </a:r>
                    </a:p>
                  </a:txBody>
                  <a:tcPr marL="45720" marR="45720" marT="45720" marB="45720" anchor="t" anchorCtr="0" horzOverflow="overflow"/>
                </a:tc>
              </a:tr>
              <a:tr h="2022488">
                <a:tc>
                  <a:txBody>
                    <a:bodyPr/>
                    <a:lstStyle/>
                    <a:p>
                      <a:pPr indent="0">
                        <a:defRPr spc="0" sz="1800"/>
                      </a:pPr>
                      <a:r>
                        <a:rPr sz="1600">
                          <a:sym typeface="Calibri"/>
                        </a:rPr>
                        <a:t>1</a:t>
                      </a:r>
                    </a:p>
                  </a:txBody>
                  <a:tcPr marL="45720" marR="45720" marT="45720" marB="45720" anchor="t" anchorCtr="0" horzOverflow="overflow"/>
                </a:tc>
                <a:tc>
                  <a:txBody>
                    <a:bodyPr/>
                    <a:lstStyle/>
                    <a:p>
                      <a:pPr indent="0">
                        <a:defRPr spc="0" sz="1800"/>
                      </a:pPr>
                      <a:r>
                        <a:rPr sz="1600">
                          <a:sym typeface="Calibri"/>
                        </a:rPr>
                        <a:t>2021</a:t>
                      </a:r>
                    </a:p>
                  </a:txBody>
                  <a:tcPr marL="45720" marR="45720" marT="45720" marB="45720" anchor="t" anchorCtr="0" horzOverflow="overflow"/>
                </a:tc>
                <a:tc>
                  <a:txBody>
                    <a:bodyPr/>
                    <a:lstStyle/>
                    <a:p>
                      <a:pPr indent="0">
                        <a:defRPr spc="0" sz="1800"/>
                      </a:pPr>
                      <a:r>
                        <a:rPr sz="1600">
                          <a:sym typeface="Calibri"/>
                        </a:rPr>
                        <a:t>Automated Pavement Distress Detection Using Deep Convolutional Neural Networks by Zhang et al.</a:t>
                      </a:r>
                    </a:p>
                  </a:txBody>
                  <a:tcPr marL="45720" marR="45720" marT="45720" marB="45720" anchor="t" anchorCtr="0" horzOverflow="overflow"/>
                </a:tc>
                <a:tc>
                  <a:txBody>
                    <a:bodyPr/>
                    <a:lstStyle/>
                    <a:p>
                      <a:pPr indent="0">
                        <a:defRPr spc="0" sz="1800"/>
                      </a:pPr>
                      <a:r>
                        <a:rPr sz="1600">
                          <a:sym typeface="Calibri"/>
                        </a:rPr>
                        <a:t>To automatically identify and classify various pavement distress types using CNNs</a:t>
                      </a:r>
                    </a:p>
                  </a:txBody>
                  <a:tcPr marL="45720" marR="45720" marT="45720" marB="45720" anchor="t" anchorCtr="0" horzOverflow="overflow"/>
                </a:tc>
                <a:tc>
                  <a:txBody>
                    <a:bodyPr/>
                    <a:lstStyle/>
                    <a:p>
                      <a:pPr indent="0">
                        <a:defRPr spc="0" sz="1800"/>
                      </a:pPr>
                      <a:r>
                        <a:rPr sz="1600">
                          <a:sym typeface="Calibri"/>
                        </a:rPr>
                        <a:t>Trained deep CNN models on annotated pavement images to classify distress categories</a:t>
                      </a:r>
                    </a:p>
                  </a:txBody>
                  <a:tcPr marL="45720" marR="45720" marT="45720" marB="45720" anchor="t" anchorCtr="0" horzOverflow="overflow"/>
                </a:tc>
                <a:tc>
                  <a:txBody>
                    <a:bodyPr/>
                    <a:lstStyle/>
                    <a:p>
                      <a:pPr indent="0">
                        <a:defRPr spc="0" sz="1800"/>
                      </a:pPr>
                      <a:r>
                        <a:rPr sz="1600">
                          <a:sym typeface="Calibri"/>
                        </a:rPr>
                        <a:t>Achieved high classification accuracy, validating deep learning as a strong candidate for road condition assessment</a:t>
                      </a:r>
                    </a:p>
                  </a:txBody>
                  <a:tcPr marL="45720" marR="45720" marT="45720" marB="45720" anchor="t" anchorCtr="0" horzOverflow="overflow"/>
                </a:tc>
              </a:tr>
              <a:tr h="2149275">
                <a:tc>
                  <a:txBody>
                    <a:bodyPr/>
                    <a:lstStyle/>
                    <a:p>
                      <a:pPr indent="0">
                        <a:defRPr spc="0" sz="1800"/>
                      </a:pPr>
                      <a:r>
                        <a:rPr sz="1600">
                          <a:sym typeface="Calibri"/>
                        </a:rPr>
                        <a:t>2</a:t>
                      </a:r>
                    </a:p>
                  </a:txBody>
                  <a:tcPr marL="45720" marR="45720" marT="45720" marB="45720" anchor="t" anchorCtr="0" horzOverflow="overflow"/>
                </a:tc>
                <a:tc>
                  <a:txBody>
                    <a:bodyPr/>
                    <a:lstStyle/>
                    <a:p>
                      <a:pPr indent="0">
                        <a:defRPr spc="0" sz="1800"/>
                      </a:pPr>
                      <a:r>
                        <a:rPr sz="1600">
                          <a:sym typeface="Calibri"/>
                        </a:rPr>
                        <a:t>2022</a:t>
                      </a:r>
                    </a:p>
                  </a:txBody>
                  <a:tcPr marL="45720" marR="45720" marT="45720" marB="45720" anchor="t" anchorCtr="0" horzOverflow="overflow"/>
                </a:tc>
                <a:tc>
                  <a:txBody>
                    <a:bodyPr/>
                    <a:lstStyle/>
                    <a:p>
                      <a:pPr indent="0">
                        <a:defRPr spc="0" sz="1800"/>
                      </a:pPr>
                      <a:r>
                        <a:rPr sz="1600">
                          <a:sym typeface="Calibri"/>
                        </a:rPr>
                        <a:t>Real-time Road Damage Detection Using YOLOv4 by R. Dinesh et al.</a:t>
                      </a:r>
                    </a:p>
                  </a:txBody>
                  <a:tcPr marL="45720" marR="45720" marT="45720" marB="45720" anchor="t" anchorCtr="0" horzOverflow="overflow"/>
                </a:tc>
                <a:tc>
                  <a:txBody>
                    <a:bodyPr/>
                    <a:lstStyle/>
                    <a:p>
                      <a:pPr indent="0">
                        <a:defRPr spc="0" sz="1800"/>
                      </a:pPr>
                      <a:r>
                        <a:rPr sz="1600">
                          <a:sym typeface="Calibri"/>
                        </a:rPr>
                        <a:t>To deploy a real-time road damage detection system using YOLO-based object detection</a:t>
                      </a:r>
                    </a:p>
                  </a:txBody>
                  <a:tcPr marL="45720" marR="45720" marT="45720" marB="45720" anchor="t" anchorCtr="0" horzOverflow="overflow"/>
                </a:tc>
                <a:tc>
                  <a:txBody>
                    <a:bodyPr/>
                    <a:lstStyle/>
                    <a:p>
                      <a:pPr indent="0">
                        <a:defRPr spc="0" sz="1800"/>
                      </a:pPr>
                      <a:r>
                        <a:rPr sz="1600">
                          <a:sym typeface="Calibri"/>
                        </a:rPr>
                        <a:t>Trained YOLOv4 on annotated road damage datasets; implemented for real-time detection</a:t>
                      </a:r>
                    </a:p>
                  </a:txBody>
                  <a:tcPr marL="45720" marR="45720" marT="45720" marB="45720" anchor="t" anchorCtr="0" horzOverflow="overflow"/>
                </a:tc>
                <a:tc>
                  <a:txBody>
                    <a:bodyPr/>
                    <a:lstStyle/>
                    <a:p>
                      <a:pPr indent="0">
                        <a:defRPr spc="0" sz="1800"/>
                      </a:pPr>
                      <a:r>
                        <a:rPr sz="1600">
                          <a:sym typeface="Calibri"/>
                        </a:rPr>
                        <a:t>Model effectively detected cracks and potholes in real time, enabling practical implementation</a:t>
                      </a:r>
                    </a:p>
                  </a:txBody>
                  <a:tcPr marL="45720" marR="45720" marT="45720" marB="45720" anchor="t" anchorCtr="0" horzOverflow="overflow"/>
                </a:tc>
              </a:tr>
            </a:tbl>
          </a:graphicData>
        </a:graphic>
      </p:graphicFrame>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Footer Placeholder 4"/>
          <p:cNvSpPr txBox="1"/>
          <p:nvPr/>
        </p:nvSpPr>
        <p:spPr>
          <a:xfrm>
            <a:off x="4084319" y="6398513"/>
            <a:ext cx="4023362" cy="280799"/>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400">
                <a:solidFill>
                  <a:srgbClr val="002060"/>
                </a:solidFill>
                <a:latin typeface="+mj-lt"/>
                <a:ea typeface="+mj-ea"/>
                <a:cs typeface="+mj-cs"/>
                <a:sym typeface="Calibri"/>
              </a:defRPr>
            </a:lvl1pPr>
          </a:lstStyle>
          <a:p>
            <a:pPr/>
            <a:r>
              <a:t>© BVRIT CSE</a:t>
            </a:r>
          </a:p>
        </p:txBody>
      </p:sp>
      <p:sp>
        <p:nvSpPr>
          <p:cNvPr id="110" name="Title 1"/>
          <p:cNvSpPr txBox="1"/>
          <p:nvPr>
            <p:ph type="title"/>
          </p:nvPr>
        </p:nvSpPr>
        <p:spPr>
          <a:xfrm>
            <a:off x="710641" y="2098674"/>
            <a:ext cx="10770718" cy="635001"/>
          </a:xfrm>
          <a:prstGeom prst="rect">
            <a:avLst/>
          </a:prstGeom>
        </p:spPr>
        <p:txBody>
          <a:bodyPr/>
          <a:lstStyle>
            <a:lvl1pPr>
              <a:defRPr sz="2600"/>
            </a:lvl1pPr>
          </a:lstStyle>
          <a:p>
            <a:pPr/>
            <a:r>
              <a:t>LITERATURE REVIEW</a:t>
            </a:r>
          </a:p>
        </p:txBody>
      </p:sp>
      <p:sp>
        <p:nvSpPr>
          <p:cNvPr id="111" name="Slide Number Placeholder 5"/>
          <p:cNvSpPr txBox="1"/>
          <p:nvPr>
            <p:ph type="sldNum" sz="quarter" idx="4294967295"/>
          </p:nvPr>
        </p:nvSpPr>
        <p:spPr>
          <a:xfrm>
            <a:off x="11080849" y="6391592"/>
            <a:ext cx="272952" cy="294641"/>
          </a:xfrm>
          <a:prstGeom prst="rect">
            <a:avLst/>
          </a:prstGeom>
          <a:extLst>
            <a:ext uri="{C572A759-6A51-4108-AA02-DFA0A04FC94B}">
              <ma14:wrappingTextBoxFlag xmlns:ma14="http://schemas.microsoft.com/office/mac/drawingml/2011/main" val="1"/>
            </a:ext>
          </a:extLst>
        </p:spPr>
        <p:txBody>
          <a:bodyPr lIns="45719" tIns="45719" rIns="45719" bIns="45719" anchor="ctr"/>
          <a:lstStyle>
            <a:lvl1pPr algn="r">
              <a:defRPr>
                <a:solidFill>
                  <a:srgbClr val="002060"/>
                </a:solidFill>
                <a:latin typeface="+mn-lt"/>
                <a:ea typeface="+mn-ea"/>
                <a:cs typeface="+mn-cs"/>
                <a:sym typeface="Bookman Old Style"/>
              </a:defRPr>
            </a:lvl1pPr>
          </a:lstStyle>
          <a:p>
            <a:pPr/>
            <a:fld id="{86CB4B4D-7CA3-9044-876B-883B54F8677D}" type="slidenum"/>
          </a:p>
        </p:txBody>
      </p:sp>
      <p:graphicFrame>
        <p:nvGraphicFramePr>
          <p:cNvPr id="112" name="Table 7"/>
          <p:cNvGraphicFramePr/>
          <p:nvPr/>
        </p:nvGraphicFramePr>
        <p:xfrm>
          <a:off x="152341" y="991235"/>
          <a:ext cx="11887315" cy="5183960"/>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601878"/>
                <a:gridCol w="1128521"/>
                <a:gridCol w="3084625"/>
                <a:gridCol w="2576434"/>
                <a:gridCol w="2286000"/>
                <a:gridCol w="2209856"/>
              </a:tblGrid>
              <a:tr h="746669">
                <a:tc>
                  <a:txBody>
                    <a:bodyPr/>
                    <a:lstStyle/>
                    <a:p>
                      <a:pPr indent="0">
                        <a:defRPr b="0" spc="0" sz="1800">
                          <a:solidFill>
                            <a:srgbClr val="000000"/>
                          </a:solidFill>
                        </a:defRPr>
                      </a:pPr>
                      <a:r>
                        <a:rPr b="1" sz="1600">
                          <a:solidFill>
                            <a:srgbClr val="FFFFFF"/>
                          </a:solidFill>
                          <a:sym typeface="Calibri"/>
                        </a:rPr>
                        <a:t>S.no.</a:t>
                      </a:r>
                    </a:p>
                  </a:txBody>
                  <a:tcPr marL="45720" marR="45720" marT="45720" marB="45720" anchor="t" anchorCtr="0" horzOverflow="overflow"/>
                </a:tc>
                <a:tc>
                  <a:txBody>
                    <a:bodyPr/>
                    <a:lstStyle/>
                    <a:p>
                      <a:pPr indent="0">
                        <a:defRPr b="0" spc="0" sz="1800">
                          <a:solidFill>
                            <a:srgbClr val="000000"/>
                          </a:solidFill>
                        </a:defRPr>
                      </a:pPr>
                      <a:r>
                        <a:rPr b="1" sz="1600">
                          <a:solidFill>
                            <a:srgbClr val="FFFFFF"/>
                          </a:solidFill>
                          <a:sym typeface="Calibri"/>
                        </a:rPr>
                        <a:t>Year of publication</a:t>
                      </a:r>
                    </a:p>
                  </a:txBody>
                  <a:tcPr marL="45720" marR="45720" marT="45720" marB="45720" anchor="t" anchorCtr="0" horzOverflow="overflow"/>
                </a:tc>
                <a:tc>
                  <a:txBody>
                    <a:bodyPr/>
                    <a:lstStyle/>
                    <a:p>
                      <a:pPr indent="0">
                        <a:defRPr b="0" spc="0" sz="1800">
                          <a:solidFill>
                            <a:srgbClr val="000000"/>
                          </a:solidFill>
                        </a:defRPr>
                      </a:pPr>
                      <a:r>
                        <a:rPr b="1" sz="1600">
                          <a:solidFill>
                            <a:srgbClr val="FFFFFF"/>
                          </a:solidFill>
                          <a:sym typeface="Calibri"/>
                        </a:rPr>
                        <a:t>Title of paper with author name</a:t>
                      </a:r>
                    </a:p>
                  </a:txBody>
                  <a:tcPr marL="45720" marR="45720" marT="45720" marB="45720" anchor="t" anchorCtr="0" horzOverflow="overflow"/>
                </a:tc>
                <a:tc>
                  <a:txBody>
                    <a:bodyPr/>
                    <a:lstStyle/>
                    <a:p>
                      <a:pPr indent="0">
                        <a:defRPr b="0" spc="0" sz="1800">
                          <a:solidFill>
                            <a:srgbClr val="000000"/>
                          </a:solidFill>
                        </a:defRPr>
                      </a:pPr>
                      <a:r>
                        <a:rPr b="1" sz="1600">
                          <a:solidFill>
                            <a:srgbClr val="FFFFFF"/>
                          </a:solidFill>
                          <a:sym typeface="Calibri"/>
                        </a:rPr>
                        <a:t>Objectives</a:t>
                      </a:r>
                    </a:p>
                  </a:txBody>
                  <a:tcPr marL="45720" marR="45720" marT="45720" marB="45720" anchor="t" anchorCtr="0" horzOverflow="overflow"/>
                </a:tc>
                <a:tc>
                  <a:txBody>
                    <a:bodyPr/>
                    <a:lstStyle/>
                    <a:p>
                      <a:pPr indent="0">
                        <a:defRPr b="0" spc="0" sz="1800">
                          <a:solidFill>
                            <a:srgbClr val="000000"/>
                          </a:solidFill>
                        </a:defRPr>
                      </a:pPr>
                      <a:r>
                        <a:rPr b="1" sz="1600">
                          <a:solidFill>
                            <a:srgbClr val="FFFFFF"/>
                          </a:solidFill>
                          <a:sym typeface="Calibri"/>
                        </a:rPr>
                        <a:t>Methods /Approach</a:t>
                      </a:r>
                    </a:p>
                  </a:txBody>
                  <a:tcPr marL="45720" marR="45720" marT="45720" marB="45720" anchor="t" anchorCtr="0" horzOverflow="overflow"/>
                </a:tc>
                <a:tc>
                  <a:txBody>
                    <a:bodyPr/>
                    <a:lstStyle/>
                    <a:p>
                      <a:pPr indent="0">
                        <a:defRPr b="0" spc="0" sz="1800">
                          <a:solidFill>
                            <a:srgbClr val="000000"/>
                          </a:solidFill>
                        </a:defRPr>
                      </a:pPr>
                      <a:r>
                        <a:rPr b="1" sz="1600">
                          <a:solidFill>
                            <a:srgbClr val="FFFFFF"/>
                          </a:solidFill>
                          <a:sym typeface="Calibri"/>
                        </a:rPr>
                        <a:t>Inference</a:t>
                      </a:r>
                    </a:p>
                  </a:txBody>
                  <a:tcPr marL="45720" marR="45720" marT="45720" marB="45720" anchor="t" anchorCtr="0" horzOverflow="overflow"/>
                </a:tc>
              </a:tr>
              <a:tr h="1386205">
                <a:tc>
                  <a:txBody>
                    <a:bodyPr/>
                    <a:lstStyle/>
                    <a:p>
                      <a:pPr indent="0">
                        <a:defRPr spc="0" sz="1800"/>
                      </a:pPr>
                      <a:r>
                        <a:rPr sz="1600">
                          <a:sym typeface="Calibri"/>
                        </a:rPr>
                        <a:t>3</a:t>
                      </a:r>
                    </a:p>
                  </a:txBody>
                  <a:tcPr marL="45720" marR="45720" marT="45720" marB="45720" anchor="t" anchorCtr="0" horzOverflow="overflow"/>
                </a:tc>
                <a:tc>
                  <a:txBody>
                    <a:bodyPr/>
                    <a:lstStyle/>
                    <a:p>
                      <a:pPr indent="0">
                        <a:defRPr spc="0" sz="1800"/>
                      </a:pPr>
                      <a:r>
                        <a:rPr sz="1600">
                          <a:sym typeface="Calibri"/>
                        </a:rPr>
                        <a:t>2022</a:t>
                      </a:r>
                    </a:p>
                  </a:txBody>
                  <a:tcPr marL="45720" marR="45720" marT="45720" marB="45720" anchor="t" anchorCtr="0" horzOverflow="overflow"/>
                </a:tc>
                <a:tc>
                  <a:txBody>
                    <a:bodyPr/>
                    <a:lstStyle/>
                    <a:p>
                      <a:pPr indent="0" algn="ctr">
                        <a:defRPr spc="0" sz="1800"/>
                      </a:pPr>
                      <a:r>
                        <a:rPr sz="1600">
                          <a:sym typeface="Calibri"/>
                        </a:rPr>
                        <a:t>Data Augmentation in Pavement Defect Detection Using Albumentations by L. Singh et al.</a:t>
                      </a:r>
                    </a:p>
                  </a:txBody>
                  <a:tcPr marL="45720" marR="45720" marT="45720" marB="45720" anchor="t" anchorCtr="0" horzOverflow="overflow"/>
                </a:tc>
                <a:tc>
                  <a:txBody>
                    <a:bodyPr/>
                    <a:lstStyle/>
                    <a:p>
                      <a:pPr indent="0" algn="ctr">
                        <a:defRPr spc="0" sz="1800"/>
                      </a:pPr>
                      <a:r>
                        <a:rPr sz="1600">
                          <a:sym typeface="Calibri"/>
                        </a:rPr>
                        <a:t>To improve model generalization by applying diverse image augmentations</a:t>
                      </a:r>
                    </a:p>
                  </a:txBody>
                  <a:tcPr marL="45720" marR="45720" marT="45720" marB="45720" anchor="t" anchorCtr="0" horzOverflow="overflow"/>
                </a:tc>
                <a:tc>
                  <a:txBody>
                    <a:bodyPr/>
                    <a:lstStyle/>
                    <a:p>
                      <a:pPr indent="0" algn="ctr">
                        <a:defRPr spc="0" sz="1800"/>
                      </a:pPr>
                      <a:r>
                        <a:rPr sz="1600">
                          <a:sym typeface="Calibri"/>
                        </a:rPr>
                        <a:t>Utilized Albumentations library for geometric and pixel-level augmentations on pavement datasets</a:t>
                      </a:r>
                    </a:p>
                  </a:txBody>
                  <a:tcPr marL="45720" marR="45720" marT="45720" marB="45720" anchor="t" anchorCtr="0" horzOverflow="overflow"/>
                </a:tc>
                <a:tc>
                  <a:txBody>
                    <a:bodyPr/>
                    <a:lstStyle/>
                    <a:p>
                      <a:pPr indent="0" algn="ctr">
                        <a:defRPr spc="0" sz="1800"/>
                      </a:pPr>
                      <a:r>
                        <a:rPr sz="1600">
                          <a:sym typeface="Calibri"/>
                        </a:rPr>
                        <a:t>Enhanced model robustness and reduced overfitting, improving accuracy on unseen data</a:t>
                      </a:r>
                    </a:p>
                  </a:txBody>
                  <a:tcPr marL="45720" marR="45720" marT="45720" marB="45720" anchor="t" anchorCtr="0" horzOverflow="overflow"/>
                </a:tc>
              </a:tr>
              <a:tr h="1525543">
                <a:tc>
                  <a:txBody>
                    <a:bodyPr/>
                    <a:lstStyle/>
                    <a:p>
                      <a:pPr indent="0">
                        <a:defRPr spc="0" sz="1800"/>
                      </a:pPr>
                      <a:r>
                        <a:rPr sz="1600">
                          <a:sym typeface="Calibri"/>
                        </a:rPr>
                        <a:t>4</a:t>
                      </a:r>
                    </a:p>
                  </a:txBody>
                  <a:tcPr marL="45720" marR="45720" marT="45720" marB="45720" anchor="t" anchorCtr="0" horzOverflow="overflow"/>
                </a:tc>
                <a:tc>
                  <a:txBody>
                    <a:bodyPr/>
                    <a:lstStyle/>
                    <a:p>
                      <a:pPr indent="0">
                        <a:defRPr spc="0" sz="1800"/>
                      </a:pPr>
                      <a:r>
                        <a:rPr sz="1600">
                          <a:sym typeface="Calibri"/>
                        </a:rPr>
                        <a:t>2023</a:t>
                      </a:r>
                    </a:p>
                  </a:txBody>
                  <a:tcPr marL="45720" marR="45720" marT="45720" marB="45720" anchor="t" anchorCtr="0" horzOverflow="overflow"/>
                </a:tc>
                <a:tc>
                  <a:txBody>
                    <a:bodyPr/>
                    <a:lstStyle/>
                    <a:p>
                      <a:pPr indent="0" algn="ctr">
                        <a:defRPr spc="0" sz="1800"/>
                      </a:pPr>
                      <a:r>
                        <a:rPr sz="1600">
                          <a:sym typeface="Calibri"/>
                        </a:rPr>
                        <a:t>YOLOv5 Based Pavement Distress Detection for Smart Cities by Ahmad S. et al.</a:t>
                      </a:r>
                    </a:p>
                  </a:txBody>
                  <a:tcPr marL="45720" marR="45720" marT="45720" marB="45720" anchor="t" anchorCtr="0" horzOverflow="overflow"/>
                </a:tc>
                <a:tc>
                  <a:txBody>
                    <a:bodyPr/>
                    <a:lstStyle/>
                    <a:p>
                      <a:pPr indent="0" algn="ctr">
                        <a:defRPr spc="0" sz="1800"/>
                      </a:pPr>
                      <a:r>
                        <a:rPr sz="1600">
                          <a:sym typeface="Calibri"/>
                        </a:rPr>
                        <a:t>To develop a fast and accurate detection system using YOLOv5 for urban roads</a:t>
                      </a:r>
                    </a:p>
                  </a:txBody>
                  <a:tcPr marL="45720" marR="45720" marT="45720" marB="45720" anchor="t" anchorCtr="0" horzOverflow="overflow"/>
                </a:tc>
                <a:tc>
                  <a:txBody>
                    <a:bodyPr/>
                    <a:lstStyle/>
                    <a:p>
                      <a:pPr indent="0" algn="ctr">
                        <a:defRPr spc="0" sz="1800"/>
                      </a:pPr>
                      <a:r>
                        <a:rPr sz="1600">
                          <a:sym typeface="Calibri"/>
                        </a:rPr>
                        <a:t>Leveraged pretrained YOLOv5, fine-tuned on road damage datasets, used anchor optimization</a:t>
                      </a:r>
                    </a:p>
                  </a:txBody>
                  <a:tcPr marL="45720" marR="45720" marT="45720" marB="45720" anchor="t" anchorCtr="0" horzOverflow="overflow"/>
                </a:tc>
                <a:tc>
                  <a:txBody>
                    <a:bodyPr/>
                    <a:lstStyle/>
                    <a:p>
                      <a:pPr indent="0" algn="ctr">
                        <a:defRPr spc="0" sz="1800"/>
                      </a:pPr>
                      <a:r>
                        <a:rPr sz="1600">
                          <a:sym typeface="Calibri"/>
                        </a:rPr>
                        <a:t>Demonstrated real-time performance and high accuracy, suitable for integration in smart infrastructure</a:t>
                      </a:r>
                    </a:p>
                  </a:txBody>
                  <a:tcPr marL="45720" marR="45720" marT="45720" marB="45720" anchor="t" anchorCtr="0" horzOverflow="overflow"/>
                </a:tc>
              </a:tr>
              <a:tr h="1525543">
                <a:tc>
                  <a:txBody>
                    <a:bodyPr/>
                    <a:lstStyle/>
                    <a:p>
                      <a:pPr indent="0">
                        <a:defRPr spc="0" sz="1800"/>
                      </a:pPr>
                      <a:r>
                        <a:rPr sz="1600">
                          <a:sym typeface="Calibri"/>
                        </a:rPr>
                        <a:t>5</a:t>
                      </a:r>
                    </a:p>
                  </a:txBody>
                  <a:tcPr marL="45720" marR="45720" marT="45720" marB="45720" anchor="t" anchorCtr="0" horzOverflow="overflow"/>
                </a:tc>
                <a:tc>
                  <a:txBody>
                    <a:bodyPr/>
                    <a:lstStyle/>
                    <a:p>
                      <a:pPr indent="0">
                        <a:defRPr spc="0" sz="1800"/>
                      </a:pPr>
                      <a:r>
                        <a:rPr sz="1600">
                          <a:sym typeface="Calibri"/>
                        </a:rPr>
                        <a:t>2024</a:t>
                      </a:r>
                    </a:p>
                  </a:txBody>
                  <a:tcPr marL="45720" marR="45720" marT="45720" marB="45720" anchor="t" anchorCtr="0" horzOverflow="overflow"/>
                </a:tc>
                <a:tc>
                  <a:txBody>
                    <a:bodyPr/>
                    <a:lstStyle/>
                    <a:p>
                      <a:pPr indent="0" algn="ctr">
                        <a:defRPr spc="0" sz="1800"/>
                      </a:pPr>
                      <a:r>
                        <a:rPr sz="1600">
                          <a:sym typeface="Calibri"/>
                        </a:rPr>
                        <a:t>Improving Pavement Distress Localization Using YOLOv7 and Ensemble Learning by Mehta R. et al.</a:t>
                      </a:r>
                    </a:p>
                  </a:txBody>
                  <a:tcPr marL="45720" marR="45720" marT="45720" marB="45720" anchor="t" anchorCtr="0" horzOverflow="overflow"/>
                </a:tc>
                <a:tc>
                  <a:txBody>
                    <a:bodyPr/>
                    <a:lstStyle/>
                    <a:p>
                      <a:pPr indent="0" algn="ctr">
                        <a:defRPr spc="0" sz="1800"/>
                      </a:pPr>
                      <a:r>
                        <a:rPr sz="1600">
                          <a:sym typeface="Calibri"/>
                        </a:rPr>
                        <a:t>To increase localization precision and reduce false detections using model ensembles</a:t>
                      </a:r>
                    </a:p>
                  </a:txBody>
                  <a:tcPr marL="45720" marR="45720" marT="45720" marB="45720" anchor="t" anchorCtr="0" horzOverflow="overflow"/>
                </a:tc>
                <a:tc>
                  <a:txBody>
                    <a:bodyPr/>
                    <a:lstStyle/>
                    <a:p>
                      <a:pPr indent="0" algn="ctr">
                        <a:defRPr spc="0" sz="1800"/>
                      </a:pPr>
                      <a:r>
                        <a:rPr sz="1600">
                          <a:sym typeface="Calibri"/>
                        </a:rPr>
                        <a:t>Used YOLOv7 and Weighted Boxes Fusion to combine predictions from multiple models</a:t>
                      </a:r>
                    </a:p>
                  </a:txBody>
                  <a:tcPr marL="45720" marR="45720" marT="45720" marB="45720" anchor="t" anchorCtr="0" horzOverflow="overflow"/>
                </a:tc>
                <a:tc>
                  <a:txBody>
                    <a:bodyPr/>
                    <a:lstStyle/>
                    <a:p>
                      <a:pPr indent="0" algn="ctr">
                        <a:defRPr spc="0" sz="1800"/>
                      </a:pPr>
                      <a:r>
                        <a:rPr sz="1600">
                          <a:sym typeface="Calibri"/>
                        </a:rPr>
                        <a:t>Significantly improved prediction confidence and consistency across classes</a:t>
                      </a:r>
                    </a:p>
                  </a:txBody>
                  <a:tcPr marL="45720" marR="45720" marT="45720" marB="45720" anchor="t" anchorCtr="0" horzOverflow="overflow"/>
                </a:tc>
              </a:tr>
            </a:tbl>
          </a:graphicData>
        </a:graphic>
      </p:graphicFrame>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object 2"/>
          <p:cNvSpPr txBox="1"/>
          <p:nvPr>
            <p:ph type="title"/>
          </p:nvPr>
        </p:nvSpPr>
        <p:spPr>
          <a:xfrm>
            <a:off x="1143000" y="163760"/>
            <a:ext cx="3170829" cy="443071"/>
          </a:xfrm>
          <a:prstGeom prst="rect">
            <a:avLst/>
          </a:prstGeom>
        </p:spPr>
        <p:txBody>
          <a:bodyPr/>
          <a:lstStyle>
            <a:lvl1pPr indent="12191" defTabSz="877823">
              <a:defRPr spc="-96" sz="2688"/>
            </a:lvl1pPr>
          </a:lstStyle>
          <a:p>
            <a:pPr/>
            <a:r>
              <a:t>Methodology Proposed</a:t>
            </a:r>
          </a:p>
        </p:txBody>
      </p:sp>
      <p:sp>
        <p:nvSpPr>
          <p:cNvPr id="115" name="TextBox 2"/>
          <p:cNvSpPr txBox="1"/>
          <p:nvPr/>
        </p:nvSpPr>
        <p:spPr>
          <a:xfrm>
            <a:off x="579119" y="1106524"/>
            <a:ext cx="11033762" cy="53174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buSzPct val="100000"/>
              <a:buFont typeface="Arial"/>
              <a:buChar char="•"/>
            </a:pPr>
            <a:r>
              <a:t>Dataset Selection/Preparation</a:t>
            </a:r>
          </a:p>
          <a:p>
            <a:pPr marL="457200" indent="-317500" defTabSz="457200">
              <a:lnSpc>
                <a:spcPct val="100000"/>
              </a:lnSpc>
              <a:spcBef>
                <a:spcPts val="1200"/>
              </a:spcBef>
              <a:buSzPct val="100000"/>
              <a:buFont typeface="Times Roman"/>
              <a:buChar char="•"/>
              <a:defRPr b="0" sz="1600"/>
            </a:pPr>
            <a:r>
              <a:rPr b="1"/>
              <a:t>Dataset Used</a:t>
            </a:r>
            <a:r>
              <a:t>: MAPSIA (Manual Pavement Surface Image Annotation)</a:t>
            </a:r>
          </a:p>
          <a:p>
            <a:pPr marL="457200" indent="-317500" defTabSz="457200">
              <a:lnSpc>
                <a:spcPct val="100000"/>
              </a:lnSpc>
              <a:spcBef>
                <a:spcPts val="1200"/>
              </a:spcBef>
              <a:buSzPct val="100000"/>
              <a:buFont typeface="Times Roman"/>
              <a:buChar char="•"/>
              <a:defRPr b="0" sz="1600"/>
            </a:pPr>
            <a:r>
              <a:rPr b="1"/>
              <a:t>Classes</a:t>
            </a:r>
            <a:r>
              <a:t>: 13 types of pavement distress (e.g., block_crack, pothole, curb)</a:t>
            </a:r>
          </a:p>
          <a:p>
            <a:pPr marL="457200" indent="-317500" defTabSz="457200">
              <a:lnSpc>
                <a:spcPct val="100000"/>
              </a:lnSpc>
              <a:spcBef>
                <a:spcPts val="1200"/>
              </a:spcBef>
              <a:buSzPct val="100000"/>
              <a:buFont typeface="Times Roman"/>
              <a:buChar char="•"/>
              <a:defRPr b="0" sz="1600"/>
            </a:pPr>
            <a:r>
              <a:rPr b="1"/>
              <a:t>Annotation Format</a:t>
            </a:r>
            <a:r>
              <a:t>: YOLOv5/YOLOv8 format (.txt files with normalized coordinates)</a:t>
            </a:r>
          </a:p>
          <a:p>
            <a:pPr marL="457200" indent="-317500" defTabSz="457200">
              <a:lnSpc>
                <a:spcPct val="100000"/>
              </a:lnSpc>
              <a:spcBef>
                <a:spcPts val="1200"/>
              </a:spcBef>
              <a:buSzPct val="100000"/>
              <a:buFont typeface="Times Roman"/>
              <a:buChar char="•"/>
              <a:defRPr b="0" sz="1600"/>
            </a:pPr>
            <a:r>
              <a:rPr b="1"/>
              <a:t>Split</a:t>
            </a:r>
            <a:r>
              <a:t>: Train / Validation / Test</a:t>
            </a:r>
          </a:p>
          <a:p>
            <a:pPr marL="342900" indent="-342900">
              <a:buSzPct val="100000"/>
              <a:buFont typeface="Arial"/>
              <a:buChar char="•"/>
            </a:pPr>
          </a:p>
          <a:p>
            <a:pPr marL="342900" indent="-342900">
              <a:buSzPct val="100000"/>
              <a:buFont typeface="Arial"/>
              <a:buChar char="•"/>
            </a:pPr>
            <a:r>
              <a:t>Data Preprocessing</a:t>
            </a:r>
          </a:p>
          <a:p>
            <a:pPr lvl="1" marL="688657" indent="-231457" defTabSz="457200">
              <a:lnSpc>
                <a:spcPct val="100000"/>
              </a:lnSpc>
              <a:spcBef>
                <a:spcPts val="1200"/>
              </a:spcBef>
              <a:buSzPct val="100000"/>
              <a:buFont typeface="Arial"/>
              <a:buChar char="•"/>
              <a:defRPr b="0" sz="1600"/>
            </a:pPr>
            <a:r>
              <a:t>Applied augmentations via YOLOv8 built-in pipeline.</a:t>
            </a:r>
          </a:p>
          <a:p>
            <a:pPr lvl="2" marL="1145857" indent="-231457" defTabSz="457200">
              <a:lnSpc>
                <a:spcPct val="100000"/>
              </a:lnSpc>
              <a:spcBef>
                <a:spcPts val="1200"/>
              </a:spcBef>
              <a:buSzPct val="100000"/>
              <a:buFont typeface="Arial"/>
              <a:buChar char="•"/>
              <a:defRPr b="0" sz="1600"/>
            </a:pPr>
            <a:r>
              <a:t>Mosaic : Combines 4 random images into one. Helps detect small/overlapping objects.</a:t>
            </a:r>
          </a:p>
          <a:p>
            <a:pPr lvl="2" marL="1145857" indent="-231457" defTabSz="457200">
              <a:lnSpc>
                <a:spcPct val="100000"/>
              </a:lnSpc>
              <a:spcBef>
                <a:spcPts val="1200"/>
              </a:spcBef>
              <a:buSzPct val="100000"/>
              <a:buFont typeface="Arial"/>
              <a:buChar char="•"/>
              <a:defRPr b="0" sz="1600"/>
            </a:pPr>
            <a:r>
              <a:t>MixUp : Blends two images and their labels. Acts as regularization and data expansion.</a:t>
            </a:r>
          </a:p>
          <a:p>
            <a:pPr lvl="2" marL="1145857" indent="-231457" defTabSz="457200">
              <a:lnSpc>
                <a:spcPct val="100000"/>
              </a:lnSpc>
              <a:spcBef>
                <a:spcPts val="1200"/>
              </a:spcBef>
              <a:buSzPct val="100000"/>
              <a:buFont typeface="Arial"/>
              <a:buChar char="•"/>
              <a:defRPr b="0" sz="1600"/>
            </a:pPr>
            <a:r>
              <a:t>HSV Augmentation : Randomly adjusts </a:t>
            </a:r>
            <a:r>
              <a:rPr b="1"/>
              <a:t>hue</a:t>
            </a:r>
            <a:r>
              <a:t>, </a:t>
            </a:r>
            <a:r>
              <a:rPr b="1"/>
              <a:t>saturation</a:t>
            </a:r>
            <a:r>
              <a:t>, and </a:t>
            </a:r>
            <a:r>
              <a:rPr b="1"/>
              <a:t>brightness</a:t>
            </a:r>
            <a:r>
              <a:t>. Simulates lighting changes.</a:t>
            </a:r>
          </a:p>
          <a:p>
            <a:pPr lvl="2" marL="1188719" indent="-274319" defTabSz="457200">
              <a:lnSpc>
                <a:spcPct val="100000"/>
              </a:lnSpc>
              <a:spcBef>
                <a:spcPts val="1200"/>
              </a:spcBef>
              <a:buSzPct val="100000"/>
              <a:buFont typeface="Arial"/>
              <a:buChar char="•"/>
              <a:defRPr b="0" sz="1600"/>
            </a:pPr>
            <a:r>
              <a:t>Horizontal Flip : Random left-right flip to improve spatial generalization.</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Bookman Old Style"/>
        <a:ea typeface="Bookman Old Style"/>
        <a:cs typeface="Bookman Old Style"/>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50000"/>
          </a:lnSpc>
          <a:spcBef>
            <a:spcPts val="0"/>
          </a:spcBef>
          <a:spcAft>
            <a:spcPts val="0"/>
          </a:spcAft>
          <a:buClrTx/>
          <a:buSzTx/>
          <a:buFontTx/>
          <a:buNone/>
          <a:tabLst/>
          <a:defRPr b="1" baseline="0" cap="none" i="0" spc="0" strike="noStrike" sz="1800" u="none" kumimoji="0" normalizeH="0">
            <a:ln>
              <a:noFill/>
            </a:ln>
            <a:solidFill>
              <a:srgbClr val="000000"/>
            </a:solidFill>
            <a:effectLst/>
            <a:uFillTx/>
            <a:latin typeface="+mn-lt"/>
            <a:ea typeface="+mn-ea"/>
            <a:cs typeface="+mn-cs"/>
            <a:sym typeface="Bookman Old Styl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Bookman Old Style"/>
        <a:ea typeface="Bookman Old Style"/>
        <a:cs typeface="Bookman Old Style"/>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50000"/>
          </a:lnSpc>
          <a:spcBef>
            <a:spcPts val="0"/>
          </a:spcBef>
          <a:spcAft>
            <a:spcPts val="0"/>
          </a:spcAft>
          <a:buClrTx/>
          <a:buSzTx/>
          <a:buFontTx/>
          <a:buNone/>
          <a:tabLst/>
          <a:defRPr b="1" baseline="0" cap="none" i="0" spc="0" strike="noStrike" sz="1800" u="none" kumimoji="0" normalizeH="0">
            <a:ln>
              <a:noFill/>
            </a:ln>
            <a:solidFill>
              <a:srgbClr val="000000"/>
            </a:solidFill>
            <a:effectLst/>
            <a:uFillTx/>
            <a:latin typeface="+mn-lt"/>
            <a:ea typeface="+mn-ea"/>
            <a:cs typeface="+mn-cs"/>
            <a:sym typeface="Bookman Old Styl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